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6_DFF62B22.xml" ContentType="application/vnd.ms-powerpoint.comments+xml"/>
  <Override PartName="/ppt/notesSlides/notesSlide2.xml" ContentType="application/vnd.openxmlformats-officedocument.presentationml.notesSlide+xml"/>
  <Override PartName="/ppt/comments/modernComment_109_F8759FB4.xml" ContentType="application/vnd.ms-powerpoint.comments+xml"/>
  <Override PartName="/ppt/notesSlides/notesSlide3.xml" ContentType="application/vnd.openxmlformats-officedocument.presentationml.notesSlide+xml"/>
  <Override PartName="/ppt/comments/modernComment_10A_3CE5B7C8.xml" ContentType="application/vnd.ms-powerpoint.comments+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9" r:id="rId4"/>
    <p:sldId id="258" r:id="rId5"/>
    <p:sldId id="260" r:id="rId6"/>
    <p:sldId id="261" r:id="rId7"/>
    <p:sldId id="262" r:id="rId8"/>
    <p:sldId id="265" r:id="rId9"/>
    <p:sldId id="266" r:id="rId10"/>
    <p:sldId id="267" r:id="rId11"/>
    <p:sldId id="26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FA164CC-0675-45C3-2804-9869B12DD169}" name="Ellie Baines" initials="EB" userId="5a6d7bee15cb11e0"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CEF7D2-2CBE-4BB0-95F0-EC21D712878D}" v="502" dt="2024-09-28T19:20:11.3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lie Baines" userId="5a6d7bee15cb11e0" providerId="LiveId" clId="{4ECEF7D2-2CBE-4BB0-95F0-EC21D712878D}"/>
    <pc:docChg chg="modSld">
      <pc:chgData name="Ellie Baines" userId="5a6d7bee15cb11e0" providerId="LiveId" clId="{4ECEF7D2-2CBE-4BB0-95F0-EC21D712878D}" dt="2024-09-28T19:20:11.378" v="501" actId="20577"/>
      <pc:docMkLst>
        <pc:docMk/>
      </pc:docMkLst>
      <pc:sldChg chg="modSp mod">
        <pc:chgData name="Ellie Baines" userId="5a6d7bee15cb11e0" providerId="LiveId" clId="{4ECEF7D2-2CBE-4BB0-95F0-EC21D712878D}" dt="2024-09-28T19:20:11.378" v="501" actId="20577"/>
        <pc:sldMkLst>
          <pc:docMk/>
          <pc:sldMk cId="245888712" sldId="257"/>
        </pc:sldMkLst>
        <pc:spChg chg="mod">
          <ac:chgData name="Ellie Baines" userId="5a6d7bee15cb11e0" providerId="LiveId" clId="{4ECEF7D2-2CBE-4BB0-95F0-EC21D712878D}" dt="2024-09-28T19:20:11.378" v="501" actId="20577"/>
          <ac:spMkLst>
            <pc:docMk/>
            <pc:sldMk cId="245888712" sldId="257"/>
            <ac:spMk id="3" creationId="{77648317-AD94-C84A-8CA5-64E5BC672C68}"/>
          </ac:spMkLst>
        </pc:spChg>
      </pc:sldChg>
      <pc:sldChg chg="modNotesTx">
        <pc:chgData name="Ellie Baines" userId="5a6d7bee15cb11e0" providerId="LiveId" clId="{4ECEF7D2-2CBE-4BB0-95F0-EC21D712878D}" dt="2024-09-28T19:07:24.458" v="136"/>
        <pc:sldMkLst>
          <pc:docMk/>
          <pc:sldMk cId="3757452066" sldId="262"/>
        </pc:sldMkLst>
      </pc:sldChg>
      <pc:sldChg chg="modSp mod">
        <pc:chgData name="Ellie Baines" userId="5a6d7bee15cb11e0" providerId="LiveId" clId="{4ECEF7D2-2CBE-4BB0-95F0-EC21D712878D}" dt="2024-09-28T18:55:55.646" v="92" actId="20577"/>
        <pc:sldMkLst>
          <pc:docMk/>
          <pc:sldMk cId="3999215534" sldId="264"/>
        </pc:sldMkLst>
        <pc:spChg chg="mod">
          <ac:chgData name="Ellie Baines" userId="5a6d7bee15cb11e0" providerId="LiveId" clId="{4ECEF7D2-2CBE-4BB0-95F0-EC21D712878D}" dt="2024-09-28T18:55:55.646" v="92" actId="20577"/>
          <ac:spMkLst>
            <pc:docMk/>
            <pc:sldMk cId="3999215534" sldId="264"/>
            <ac:spMk id="3" creationId="{A70B10AC-068E-7BBF-A2E0-C3908B8DBF52}"/>
          </ac:spMkLst>
        </pc:spChg>
      </pc:sldChg>
      <pc:sldChg chg="modNotesTx">
        <pc:chgData name="Ellie Baines" userId="5a6d7bee15cb11e0" providerId="LiveId" clId="{4ECEF7D2-2CBE-4BB0-95F0-EC21D712878D}" dt="2024-09-28T19:07:37.083" v="137"/>
        <pc:sldMkLst>
          <pc:docMk/>
          <pc:sldMk cId="4168458164" sldId="265"/>
        </pc:sldMkLst>
      </pc:sldChg>
      <pc:sldChg chg="modNotesTx">
        <pc:chgData name="Ellie Baines" userId="5a6d7bee15cb11e0" providerId="LiveId" clId="{4ECEF7D2-2CBE-4BB0-95F0-EC21D712878D}" dt="2024-09-28T19:08:06.690" v="141"/>
        <pc:sldMkLst>
          <pc:docMk/>
          <pc:sldMk cId="1021687752" sldId="266"/>
        </pc:sldMkLst>
      </pc:sldChg>
      <pc:sldChg chg="addSp modSp mod modNotesTx">
        <pc:chgData name="Ellie Baines" userId="5a6d7bee15cb11e0" providerId="LiveId" clId="{4ECEF7D2-2CBE-4BB0-95F0-EC21D712878D}" dt="2024-09-28T19:09:59.817" v="358" actId="20577"/>
        <pc:sldMkLst>
          <pc:docMk/>
          <pc:sldMk cId="2638844534" sldId="267"/>
        </pc:sldMkLst>
        <pc:spChg chg="add mod">
          <ac:chgData name="Ellie Baines" userId="5a6d7bee15cb11e0" providerId="LiveId" clId="{4ECEF7D2-2CBE-4BB0-95F0-EC21D712878D}" dt="2024-09-28T19:05:21.269" v="135" actId="1076"/>
          <ac:spMkLst>
            <pc:docMk/>
            <pc:sldMk cId="2638844534" sldId="267"/>
            <ac:spMk id="6" creationId="{99F4FC47-E5A8-0799-F3E1-3B3A2942FB33}"/>
          </ac:spMkLst>
        </pc:spChg>
        <pc:spChg chg="add mod">
          <ac:chgData name="Ellie Baines" userId="5a6d7bee15cb11e0" providerId="LiveId" clId="{4ECEF7D2-2CBE-4BB0-95F0-EC21D712878D}" dt="2024-09-28T19:04:58.604" v="130" actId="115"/>
          <ac:spMkLst>
            <pc:docMk/>
            <pc:sldMk cId="2638844534" sldId="267"/>
            <ac:spMk id="7" creationId="{47F7E027-0BE0-08EF-33C4-22310C7B05C5}"/>
          </ac:spMkLst>
        </pc:spChg>
        <pc:picChg chg="add mod modCrop">
          <ac:chgData name="Ellie Baines" userId="5a6d7bee15cb11e0" providerId="LiveId" clId="{4ECEF7D2-2CBE-4BB0-95F0-EC21D712878D}" dt="2024-09-28T19:03:58.866" v="108" actId="1076"/>
          <ac:picMkLst>
            <pc:docMk/>
            <pc:sldMk cId="2638844534" sldId="267"/>
            <ac:picMk id="3" creationId="{80ABAF9C-5F2E-CC56-11A9-7DA3B73718EA}"/>
          </ac:picMkLst>
        </pc:picChg>
        <pc:picChg chg="add mod modCrop">
          <ac:chgData name="Ellie Baines" userId="5a6d7bee15cb11e0" providerId="LiveId" clId="{4ECEF7D2-2CBE-4BB0-95F0-EC21D712878D}" dt="2024-09-28T19:05:01.546" v="131" actId="1076"/>
          <ac:picMkLst>
            <pc:docMk/>
            <pc:sldMk cId="2638844534" sldId="267"/>
            <ac:picMk id="5" creationId="{01F802DA-070B-9685-BECD-F32CD2D6BB86}"/>
          </ac:picMkLst>
        </pc:picChg>
      </pc:sldChg>
    </pc:docChg>
  </pc:docChgLst>
</pc:chgInfo>
</file>

<file path=ppt/comments/modernComment_106_DFF62B22.xml><?xml version="1.0" encoding="utf-8"?>
<p188:cmLst xmlns:a="http://schemas.openxmlformats.org/drawingml/2006/main" xmlns:r="http://schemas.openxmlformats.org/officeDocument/2006/relationships" xmlns:p188="http://schemas.microsoft.com/office/powerpoint/2018/8/main">
  <p188:cm id="{5F0B306C-476E-4F77-B827-8BE052A40D49}" authorId="{8FA164CC-0675-45C3-2804-9869B12DD169}" created="2024-09-28T18:14:15.282">
    <pc:sldMkLst xmlns:pc="http://schemas.microsoft.com/office/powerpoint/2013/main/command">
      <pc:docMk/>
      <pc:sldMk cId="3757452066" sldId="262"/>
    </pc:sldMkLst>
    <p188:txBody>
      <a:bodyPr/>
      <a:lstStyle/>
      <a:p>
        <a:r>
          <a:rPr lang="en-GB"/>
          <a:t>The first step was to ask the user their needs, so the programme could narrow down suitable recipes. In step 2, I used AI to help build a mock database of recipes that could be used in part of the app. </a:t>
        </a:r>
      </a:p>
    </p188:txBody>
  </p188:cm>
</p188:cmLst>
</file>

<file path=ppt/comments/modernComment_109_F8759FB4.xml><?xml version="1.0" encoding="utf-8"?>
<p188:cmLst xmlns:a="http://schemas.openxmlformats.org/drawingml/2006/main" xmlns:r="http://schemas.openxmlformats.org/officeDocument/2006/relationships" xmlns:p188="http://schemas.microsoft.com/office/powerpoint/2018/8/main">
  <p188:cm id="{268B1F92-A235-4603-A042-575BCA45698F}" authorId="{8FA164CC-0675-45C3-2804-9869B12DD169}" created="2024-09-28T18:15:18.553">
    <pc:sldMkLst xmlns:pc="http://schemas.microsoft.com/office/powerpoint/2013/main/command">
      <pc:docMk/>
      <pc:sldMk cId="4168458164" sldId="265"/>
    </pc:sldMkLst>
    <p188:txBody>
      <a:bodyPr/>
      <a:lstStyle/>
      <a:p>
        <a:r>
          <a:rPr lang="en-GB"/>
          <a:t>The mock database displayed the name of the recipe, along with the budget, time taken to make, calories, dietary requirements and the steps to cook the food. </a:t>
        </a:r>
      </a:p>
    </p188:txBody>
  </p188:cm>
</p188:cmLst>
</file>

<file path=ppt/comments/modernComment_10A_3CE5B7C8.xml><?xml version="1.0" encoding="utf-8"?>
<p188:cmLst xmlns:a="http://schemas.openxmlformats.org/drawingml/2006/main" xmlns:r="http://schemas.openxmlformats.org/officeDocument/2006/relationships" xmlns:p188="http://schemas.microsoft.com/office/powerpoint/2018/8/main">
  <p188:cm id="{F26603CE-90A9-4128-BBCA-916CC6CBE268}" authorId="{8FA164CC-0675-45C3-2804-9869B12DD169}" created="2024-09-28T18:16:28.334">
    <pc:sldMkLst xmlns:pc="http://schemas.microsoft.com/office/powerpoint/2013/main/command">
      <pc:docMk/>
      <pc:sldMk cId="1021687752" sldId="266"/>
    </pc:sldMkLst>
    <p188:replyLst>
      <p188:reply id="{7B0B5606-9D1A-42BD-809C-26FB460FA06E}" authorId="{8FA164CC-0675-45C3-2804-9869B12DD169}" created="2024-09-28T18:17:06.596">
        <p188:txBody>
          <a:bodyPr/>
          <a:lstStyle/>
          <a:p>
            <a:r>
              <a:rPr lang="en-GB"/>
              <a:t>I then used AI to help me output the filtered results to the user. </a:t>
            </a:r>
          </a:p>
        </p188:txBody>
      </p188:reply>
    </p188:replyLst>
    <p188:txBody>
      <a:bodyPr/>
      <a:lstStyle/>
      <a:p>
        <a:r>
          <a:rPr lang="en-GB"/>
          <a:t>Step 3 was to programme some code that would actually filter the recipes from the mock database using the information provided from the user. </a:t>
        </a:r>
      </a:p>
    </p188:txBody>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42CABF-66B3-4F94-B45F-C34D6DA3A89E}" type="datetimeFigureOut">
              <a:rPr lang="en-GB" smtClean="0"/>
              <a:t>28/09/2024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6CAC24-8167-4EBC-B06E-3920196E0EAA}" type="slidenum">
              <a:rPr lang="en-GB" smtClean="0"/>
              <a:t>‹#›</a:t>
            </a:fld>
            <a:endParaRPr lang="en-GB"/>
          </a:p>
        </p:txBody>
      </p:sp>
    </p:spTree>
    <p:extLst>
      <p:ext uri="{BB962C8B-B14F-4D97-AF65-F5344CB8AC3E}">
        <p14:creationId xmlns:p14="http://schemas.microsoft.com/office/powerpoint/2010/main" val="3069081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The first step was to ask the user their needs, so the </a:t>
            </a:r>
            <a:r>
              <a:rPr lang="en-US" sz="1800" err="1">
                <a:effectLst/>
                <a:latin typeface="Segoe UI" panose="020B0502040204020203" pitchFamily="34" charset="0"/>
              </a:rPr>
              <a:t>programme</a:t>
            </a:r>
            <a:r>
              <a:rPr lang="en-US" sz="1800">
                <a:effectLst/>
                <a:latin typeface="Segoe UI" panose="020B0502040204020203" pitchFamily="34" charset="0"/>
              </a:rPr>
              <a:t> could narrow down suitable recipes. In step 2, I used AI to help build a mock database of recipes that could be used in part of the app. </a:t>
            </a:r>
            <a:endParaRPr lang="en-US" sz="1800">
              <a:effectLst/>
              <a:latin typeface="Arial" panose="020B0604020202020204" pitchFamily="34" charset="0"/>
            </a:endParaRPr>
          </a:p>
          <a:p>
            <a:endParaRPr lang="en-GB"/>
          </a:p>
        </p:txBody>
      </p:sp>
      <p:sp>
        <p:nvSpPr>
          <p:cNvPr id="4" name="Slide Number Placeholder 3"/>
          <p:cNvSpPr>
            <a:spLocks noGrp="1"/>
          </p:cNvSpPr>
          <p:nvPr>
            <p:ph type="sldNum" sz="quarter" idx="5"/>
          </p:nvPr>
        </p:nvSpPr>
        <p:spPr/>
        <p:txBody>
          <a:bodyPr/>
          <a:lstStyle/>
          <a:p>
            <a:fld id="{B76CAC24-8167-4EBC-B06E-3920196E0EAA}" type="slidenum">
              <a:rPr lang="en-GB" smtClean="0"/>
              <a:t>7</a:t>
            </a:fld>
            <a:endParaRPr lang="en-GB"/>
          </a:p>
        </p:txBody>
      </p:sp>
    </p:spTree>
    <p:extLst>
      <p:ext uri="{BB962C8B-B14F-4D97-AF65-F5344CB8AC3E}">
        <p14:creationId xmlns:p14="http://schemas.microsoft.com/office/powerpoint/2010/main" val="947746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latin typeface="Segoe UI" panose="020B0502040204020203" pitchFamily="34" charset="0"/>
              </a:rPr>
              <a:t>The mock database displayed the name of the recipe, along with the budget, time taken to make, calories, dietary requirements and the steps to cook the food. </a:t>
            </a:r>
            <a:endParaRPr lang="en-GB"/>
          </a:p>
        </p:txBody>
      </p:sp>
      <p:sp>
        <p:nvSpPr>
          <p:cNvPr id="4" name="Slide Number Placeholder 3"/>
          <p:cNvSpPr>
            <a:spLocks noGrp="1"/>
          </p:cNvSpPr>
          <p:nvPr>
            <p:ph type="sldNum" sz="quarter" idx="5"/>
          </p:nvPr>
        </p:nvSpPr>
        <p:spPr/>
        <p:txBody>
          <a:bodyPr/>
          <a:lstStyle/>
          <a:p>
            <a:fld id="{B76CAC24-8167-4EBC-B06E-3920196E0EAA}" type="slidenum">
              <a:rPr lang="en-GB" smtClean="0"/>
              <a:t>8</a:t>
            </a:fld>
            <a:endParaRPr lang="en-GB"/>
          </a:p>
        </p:txBody>
      </p:sp>
    </p:spTree>
    <p:extLst>
      <p:ext uri="{BB962C8B-B14F-4D97-AF65-F5344CB8AC3E}">
        <p14:creationId xmlns:p14="http://schemas.microsoft.com/office/powerpoint/2010/main" val="2692401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egoe UI" panose="020B0502040204020203" pitchFamily="34" charset="0"/>
              </a:rPr>
              <a:t>Step 3 was to </a:t>
            </a:r>
            <a:r>
              <a:rPr lang="en-US" sz="1800" err="1">
                <a:effectLst/>
                <a:latin typeface="Segoe UI" panose="020B0502040204020203" pitchFamily="34" charset="0"/>
              </a:rPr>
              <a:t>programme</a:t>
            </a:r>
            <a:r>
              <a:rPr lang="en-US" sz="1800">
                <a:effectLst/>
                <a:latin typeface="Segoe UI" panose="020B0502040204020203" pitchFamily="34" charset="0"/>
              </a:rPr>
              <a:t> some code that would actually filter the recipes from the mock database using the information provided from the user. I then used AI to help me output the filtered results to the user. </a:t>
            </a:r>
            <a:endParaRPr lang="en-US" sz="1800">
              <a:effectLst/>
              <a:latin typeface="Arial" panose="020B0604020202020204" pitchFamily="34" charset="0"/>
            </a:endParaRPr>
          </a:p>
          <a:p>
            <a:endParaRPr lang="en-GB"/>
          </a:p>
        </p:txBody>
      </p:sp>
      <p:sp>
        <p:nvSpPr>
          <p:cNvPr id="4" name="Slide Number Placeholder 3"/>
          <p:cNvSpPr>
            <a:spLocks noGrp="1"/>
          </p:cNvSpPr>
          <p:nvPr>
            <p:ph type="sldNum" sz="quarter" idx="5"/>
          </p:nvPr>
        </p:nvSpPr>
        <p:spPr/>
        <p:txBody>
          <a:bodyPr/>
          <a:lstStyle/>
          <a:p>
            <a:fld id="{B76CAC24-8167-4EBC-B06E-3920196E0EAA}" type="slidenum">
              <a:rPr lang="en-GB" smtClean="0"/>
              <a:t>9</a:t>
            </a:fld>
            <a:endParaRPr lang="en-GB"/>
          </a:p>
        </p:txBody>
      </p:sp>
    </p:spTree>
    <p:extLst>
      <p:ext uri="{BB962C8B-B14F-4D97-AF65-F5344CB8AC3E}">
        <p14:creationId xmlns:p14="http://schemas.microsoft.com/office/powerpoint/2010/main" val="1454091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is an example of an input by a vegan user asking for a recipe which is quick (equal too or less than 30 mins) and with a budget of £10. </a:t>
            </a:r>
            <a:endParaRPr lang="en-GB"/>
          </a:p>
        </p:txBody>
      </p:sp>
      <p:sp>
        <p:nvSpPr>
          <p:cNvPr id="4" name="Slide Number Placeholder 3"/>
          <p:cNvSpPr>
            <a:spLocks noGrp="1"/>
          </p:cNvSpPr>
          <p:nvPr>
            <p:ph type="sldNum" sz="quarter" idx="5"/>
          </p:nvPr>
        </p:nvSpPr>
        <p:spPr/>
        <p:txBody>
          <a:bodyPr/>
          <a:lstStyle/>
          <a:p>
            <a:fld id="{B76CAC24-8167-4EBC-B06E-3920196E0EAA}" type="slidenum">
              <a:rPr lang="en-GB" smtClean="0"/>
              <a:t>10</a:t>
            </a:fld>
            <a:endParaRPr lang="en-GB"/>
          </a:p>
        </p:txBody>
      </p:sp>
    </p:spTree>
    <p:extLst>
      <p:ext uri="{BB962C8B-B14F-4D97-AF65-F5344CB8AC3E}">
        <p14:creationId xmlns:p14="http://schemas.microsoft.com/office/powerpoint/2010/main" val="29199172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0617D-3D96-8B18-1EAE-AAD550174FE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DC6D11F-6BC7-C8D8-52D9-F020187220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2E932B3-570D-BA61-B0C9-4FE8BD50719F}"/>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5" name="Footer Placeholder 4">
            <a:extLst>
              <a:ext uri="{FF2B5EF4-FFF2-40B4-BE49-F238E27FC236}">
                <a16:creationId xmlns:a16="http://schemas.microsoft.com/office/drawing/2014/main" id="{1067FBAF-709E-A2C0-0948-9099CE3385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2C20E1-8817-3BFB-B55C-3A67B7D2245C}"/>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2329550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357FA-467F-D579-B175-38902C7F868E}"/>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A146309-0CB0-2344-F02F-1E6CA1D81D1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530A3A8-5147-5443-9C73-7E50EF1D6FC3}"/>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5" name="Footer Placeholder 4">
            <a:extLst>
              <a:ext uri="{FF2B5EF4-FFF2-40B4-BE49-F238E27FC236}">
                <a16:creationId xmlns:a16="http://schemas.microsoft.com/office/drawing/2014/main" id="{315E13B7-6ED8-D054-2C7B-42B431D8A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2BF9F0-0D06-2939-7A0C-2AA84DA268C7}"/>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574864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FC689A-46F3-083A-FAD1-DE7E85168C2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4DFA53B-2F70-E2EC-D681-2C563E236DA2}"/>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A89073B-14C6-4626-1C32-469F3667F8A8}"/>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5" name="Footer Placeholder 4">
            <a:extLst>
              <a:ext uri="{FF2B5EF4-FFF2-40B4-BE49-F238E27FC236}">
                <a16:creationId xmlns:a16="http://schemas.microsoft.com/office/drawing/2014/main" id="{1FAFCB62-F887-C614-DEC7-E2DD80A59D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E9AFE9-A606-E09D-8744-AAA2AD04CEE2}"/>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556112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E8E0A-1147-613A-248E-5AA95E31D5B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2570847-57EB-232C-8B08-3ADA9BAFED0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7E86D32-67D0-2989-FEBD-69B7C2E0C770}"/>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5" name="Footer Placeholder 4">
            <a:extLst>
              <a:ext uri="{FF2B5EF4-FFF2-40B4-BE49-F238E27FC236}">
                <a16:creationId xmlns:a16="http://schemas.microsoft.com/office/drawing/2014/main" id="{0FA31542-19CC-6F68-5C90-6B609EB06E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7915E3-4951-99B0-2021-3655140E7B78}"/>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1060458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F6203-FF7E-6236-4B8F-E89113DFFA3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782273E-CF04-EADF-78F4-C4233E06BBD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7AEDA09-17CC-FF34-890A-C20AC09886BA}"/>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5" name="Footer Placeholder 4">
            <a:extLst>
              <a:ext uri="{FF2B5EF4-FFF2-40B4-BE49-F238E27FC236}">
                <a16:creationId xmlns:a16="http://schemas.microsoft.com/office/drawing/2014/main" id="{2A2AD411-4A42-42D2-B3DA-A8A96ACF36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F0F658-DD63-7A9A-F564-BD55531280E9}"/>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2425498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0EE03-7DB2-6A70-1434-CA0352A0E6B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D14DE67-B7FA-4F6A-C39C-40077514480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0D1C4D4-3F63-5067-CCD0-ACC7B2AAFC9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C8A03E2-84A0-FDA1-EA87-B66983F76A04}"/>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6" name="Footer Placeholder 5">
            <a:extLst>
              <a:ext uri="{FF2B5EF4-FFF2-40B4-BE49-F238E27FC236}">
                <a16:creationId xmlns:a16="http://schemas.microsoft.com/office/drawing/2014/main" id="{62B98E63-EF13-8FD1-A90A-39DCA73588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87C43-174B-16EE-77C2-EFEFBF1D32E4}"/>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25875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6BF8B-EC70-5E8E-B06B-7FF1AEA1483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D164031-2A41-2862-B544-391E692ABB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68DFB7A-E631-C793-863A-8DA63924268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C3009C3-092E-442B-CD8B-E4C6BBA6B3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9CF025B-E100-5606-D652-6E424E77B38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15778DBD-2C1C-B92E-5116-D1724D63530F}"/>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8" name="Footer Placeholder 7">
            <a:extLst>
              <a:ext uri="{FF2B5EF4-FFF2-40B4-BE49-F238E27FC236}">
                <a16:creationId xmlns:a16="http://schemas.microsoft.com/office/drawing/2014/main" id="{608688F2-0F41-A81C-3131-B75742129F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85BA364-A94A-3D12-30DE-896B358EDDE2}"/>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17683260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39170-8894-C523-ABE6-BAEF259CFABB}"/>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5401A7B-849B-AAFA-F829-1BA3518893B4}"/>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4" name="Footer Placeholder 3">
            <a:extLst>
              <a:ext uri="{FF2B5EF4-FFF2-40B4-BE49-F238E27FC236}">
                <a16:creationId xmlns:a16="http://schemas.microsoft.com/office/drawing/2014/main" id="{169534CB-97A4-122E-781E-A3E20EA402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8118805-464F-D7D7-C216-C9F526DEABF6}"/>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312046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22E162-F767-11D9-FA1D-B2B2CCACFFFB}"/>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3" name="Footer Placeholder 2">
            <a:extLst>
              <a:ext uri="{FF2B5EF4-FFF2-40B4-BE49-F238E27FC236}">
                <a16:creationId xmlns:a16="http://schemas.microsoft.com/office/drawing/2014/main" id="{3A424CB0-6F38-5C7C-0059-2A69A439F3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99B0DC-2F82-FEEE-5340-912B9E31E178}"/>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2280931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6DDED-A154-A1BE-BC88-39D640C84EA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E60B843-4D90-750B-4895-A0AF2049CC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93E0D007-6D8D-2E20-568E-23C7BE0B6C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ADFFC9B-5C3F-8923-4820-84E3C004E8FA}"/>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6" name="Footer Placeholder 5">
            <a:extLst>
              <a:ext uri="{FF2B5EF4-FFF2-40B4-BE49-F238E27FC236}">
                <a16:creationId xmlns:a16="http://schemas.microsoft.com/office/drawing/2014/main" id="{FF3F81F7-3E56-B2B4-7FC5-21C9DDE99D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A8863C-4EA6-D2F4-0549-99622046E1C7}"/>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13707206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19ED8-F83C-DCEF-F4CB-DE78C316B9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4FC7D5F-291E-8B9F-A43C-4898887157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6A3FAB-CADE-29D5-7CD9-3A4E019174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031DB12-16C5-3057-850F-49490B21CA92}"/>
              </a:ext>
            </a:extLst>
          </p:cNvPr>
          <p:cNvSpPr>
            <a:spLocks noGrp="1"/>
          </p:cNvSpPr>
          <p:nvPr>
            <p:ph type="dt" sz="half" idx="10"/>
          </p:nvPr>
        </p:nvSpPr>
        <p:spPr/>
        <p:txBody>
          <a:bodyPr/>
          <a:lstStyle/>
          <a:p>
            <a:fld id="{269484F7-3B34-A449-A4D4-4CC2D8320FEB}" type="datetimeFigureOut">
              <a:rPr lang="en-US" smtClean="0"/>
              <a:t>9/28/2024</a:t>
            </a:fld>
            <a:endParaRPr lang="en-US"/>
          </a:p>
        </p:txBody>
      </p:sp>
      <p:sp>
        <p:nvSpPr>
          <p:cNvPr id="6" name="Footer Placeholder 5">
            <a:extLst>
              <a:ext uri="{FF2B5EF4-FFF2-40B4-BE49-F238E27FC236}">
                <a16:creationId xmlns:a16="http://schemas.microsoft.com/office/drawing/2014/main" id="{AC0F81C9-0FC8-011B-B057-CBDC494D6E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3CAB65-F952-2131-5840-FD58EE84BECB}"/>
              </a:ext>
            </a:extLst>
          </p:cNvPr>
          <p:cNvSpPr>
            <a:spLocks noGrp="1"/>
          </p:cNvSpPr>
          <p:nvPr>
            <p:ph type="sldNum" sz="quarter" idx="12"/>
          </p:nvPr>
        </p:nvSpPr>
        <p:spPr/>
        <p:txBody>
          <a:bodyPr/>
          <a:lstStyle/>
          <a:p>
            <a:fld id="{92A1FC0F-4F6C-7341-93E9-84A07B7BDB27}" type="slidenum">
              <a:rPr lang="en-US" smtClean="0"/>
              <a:t>‹#›</a:t>
            </a:fld>
            <a:endParaRPr lang="en-US"/>
          </a:p>
        </p:txBody>
      </p:sp>
    </p:spTree>
    <p:extLst>
      <p:ext uri="{BB962C8B-B14F-4D97-AF65-F5344CB8AC3E}">
        <p14:creationId xmlns:p14="http://schemas.microsoft.com/office/powerpoint/2010/main" val="8718686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EB4D10-4AA3-2B21-9610-BF8B9EA682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B30E3A8-31B9-62A8-C22C-05E4263AEA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0BD4232-E778-4FFE-AAFA-7C1E67005B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69484F7-3B34-A449-A4D4-4CC2D8320FEB}" type="datetimeFigureOut">
              <a:rPr lang="en-US" smtClean="0"/>
              <a:t>9/28/2024</a:t>
            </a:fld>
            <a:endParaRPr lang="en-US"/>
          </a:p>
        </p:txBody>
      </p:sp>
      <p:sp>
        <p:nvSpPr>
          <p:cNvPr id="5" name="Footer Placeholder 4">
            <a:extLst>
              <a:ext uri="{FF2B5EF4-FFF2-40B4-BE49-F238E27FC236}">
                <a16:creationId xmlns:a16="http://schemas.microsoft.com/office/drawing/2014/main" id="{9A30835A-DCD8-312C-F68C-E4BF864CEA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91EB052-6B08-31DA-287A-0E2FD73E7D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2A1FC0F-4F6C-7341-93E9-84A07B7BDB27}" type="slidenum">
              <a:rPr lang="en-US" smtClean="0"/>
              <a:t>‹#›</a:t>
            </a:fld>
            <a:endParaRPr lang="en-US"/>
          </a:p>
        </p:txBody>
      </p:sp>
    </p:spTree>
    <p:extLst>
      <p:ext uri="{BB962C8B-B14F-4D97-AF65-F5344CB8AC3E}">
        <p14:creationId xmlns:p14="http://schemas.microsoft.com/office/powerpoint/2010/main" val="333507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18/10/relationships/comments" Target="../comments/modernComment_106_DFF62B22.xm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microsoft.com/office/2018/10/relationships/comments" Target="../comments/modernComment_109_F8759FB4.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microsoft.com/office/2018/10/relationships/comments" Target="../comments/modernComment_10A_3CE5B7C8.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A597D97-203B-498B-95D3-E90DC961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Royalty-Free photo: Two person sitting on brown wooden pallet bench ...">
            <a:extLst>
              <a:ext uri="{FF2B5EF4-FFF2-40B4-BE49-F238E27FC236}">
                <a16:creationId xmlns:a16="http://schemas.microsoft.com/office/drawing/2014/main" id="{8B183342-636E-53CA-24C0-EA1DCD7AF3E8}"/>
              </a:ext>
            </a:extLst>
          </p:cNvPr>
          <p:cNvPicPr>
            <a:picLocks noChangeAspect="1"/>
          </p:cNvPicPr>
          <p:nvPr/>
        </p:nvPicPr>
        <p:blipFill>
          <a:blip r:embed="rId2">
            <a:extLst>
              <a:ext uri="{28A0092B-C50C-407E-A947-70E740481C1C}">
                <a14:useLocalDpi xmlns:a14="http://schemas.microsoft.com/office/drawing/2010/main" val="0"/>
              </a:ext>
            </a:extLst>
          </a:blip>
          <a:srcRect t="32235"/>
          <a:stretch/>
        </p:blipFill>
        <p:spPr>
          <a:xfrm>
            <a:off x="4267201" y="10"/>
            <a:ext cx="7924800" cy="3383270"/>
          </a:xfrm>
          <a:prstGeom prst="rect">
            <a:avLst/>
          </a:prstGeom>
        </p:spPr>
      </p:pic>
      <p:pic>
        <p:nvPicPr>
          <p:cNvPr id="4" name="Picture 3" descr="Fast Food i rischi legati ai contenitori in plastica | Romagna a Tavola ...">
            <a:extLst>
              <a:ext uri="{FF2B5EF4-FFF2-40B4-BE49-F238E27FC236}">
                <a16:creationId xmlns:a16="http://schemas.microsoft.com/office/drawing/2014/main" id="{588F5105-ADB1-02EA-2042-4BB1797E9FE4}"/>
              </a:ext>
            </a:extLst>
          </p:cNvPr>
          <p:cNvPicPr>
            <a:picLocks noChangeAspect="1"/>
          </p:cNvPicPr>
          <p:nvPr/>
        </p:nvPicPr>
        <p:blipFill>
          <a:blip r:embed="rId3">
            <a:extLst>
              <a:ext uri="{28A0092B-C50C-407E-A947-70E740481C1C}">
                <a14:useLocalDpi xmlns:a14="http://schemas.microsoft.com/office/drawing/2010/main" val="0"/>
              </a:ext>
            </a:extLst>
          </a:blip>
          <a:srcRect t="18075" r="2" b="11412"/>
          <a:stretch/>
        </p:blipFill>
        <p:spPr>
          <a:xfrm>
            <a:off x="4650916" y="3474720"/>
            <a:ext cx="7555832" cy="3383280"/>
          </a:xfrm>
          <a:prstGeom prst="rect">
            <a:avLst/>
          </a:prstGeom>
        </p:spPr>
      </p:pic>
      <p:sp useBgFill="1">
        <p:nvSpPr>
          <p:cNvPr id="17" name="Freeform: Shape 16">
            <a:extLst>
              <a:ext uri="{FF2B5EF4-FFF2-40B4-BE49-F238E27FC236}">
                <a16:creationId xmlns:a16="http://schemas.microsoft.com/office/drawing/2014/main" id="{6A6EF10E-DF41-4BD3-8EB4-6F646531D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44272" cy="6858000"/>
          </a:xfrm>
          <a:custGeom>
            <a:avLst/>
            <a:gdLst>
              <a:gd name="connsiteX0" fmla="*/ 0 w 6244272"/>
              <a:gd name="connsiteY0" fmla="*/ 0 h 6858000"/>
              <a:gd name="connsiteX1" fmla="*/ 732568 w 6244272"/>
              <a:gd name="connsiteY1" fmla="*/ 0 h 6858000"/>
              <a:gd name="connsiteX2" fmla="*/ 947849 w 6244272"/>
              <a:gd name="connsiteY2" fmla="*/ 0 h 6858000"/>
              <a:gd name="connsiteX3" fmla="*/ 1823619 w 6244272"/>
              <a:gd name="connsiteY3" fmla="*/ 0 h 6858000"/>
              <a:gd name="connsiteX4" fmla="*/ 5235673 w 6244272"/>
              <a:gd name="connsiteY4" fmla="*/ 0 h 6858000"/>
              <a:gd name="connsiteX5" fmla="*/ 4933297 w 6244272"/>
              <a:gd name="connsiteY5" fmla="*/ 110269 h 6858000"/>
              <a:gd name="connsiteX6" fmla="*/ 4976910 w 6244272"/>
              <a:gd name="connsiteY6" fmla="*/ 135168 h 6858000"/>
              <a:gd name="connsiteX7" fmla="*/ 5238580 w 6244272"/>
              <a:gd name="connsiteY7" fmla="*/ 71141 h 6858000"/>
              <a:gd name="connsiteX8" fmla="*/ 5290914 w 6244272"/>
              <a:gd name="connsiteY8" fmla="*/ 88927 h 6858000"/>
              <a:gd name="connsiteX9" fmla="*/ 5264747 w 6244272"/>
              <a:gd name="connsiteY9" fmla="*/ 163625 h 6858000"/>
              <a:gd name="connsiteX10" fmla="*/ 5151357 w 6244272"/>
              <a:gd name="connsiteY10" fmla="*/ 192082 h 6858000"/>
              <a:gd name="connsiteX11" fmla="*/ 4974002 w 6244272"/>
              <a:gd name="connsiteY11" fmla="*/ 373491 h 6858000"/>
              <a:gd name="connsiteX12" fmla="*/ 5241488 w 6244272"/>
              <a:gd name="connsiteY12" fmla="*/ 352148 h 6858000"/>
              <a:gd name="connsiteX13" fmla="*/ 5288007 w 6244272"/>
              <a:gd name="connsiteY13" fmla="*/ 394834 h 6858000"/>
              <a:gd name="connsiteX14" fmla="*/ 5305452 w 6244272"/>
              <a:gd name="connsiteY14" fmla="*/ 451747 h 6858000"/>
              <a:gd name="connsiteX15" fmla="*/ 5383953 w 6244272"/>
              <a:gd name="connsiteY15" fmla="*/ 359262 h 6858000"/>
              <a:gd name="connsiteX16" fmla="*/ 5450825 w 6244272"/>
              <a:gd name="connsiteY16" fmla="*/ 334364 h 6858000"/>
              <a:gd name="connsiteX17" fmla="*/ 5471177 w 6244272"/>
              <a:gd name="connsiteY17" fmla="*/ 416176 h 6858000"/>
              <a:gd name="connsiteX18" fmla="*/ 5410121 w 6244272"/>
              <a:gd name="connsiteY18" fmla="*/ 505101 h 6858000"/>
              <a:gd name="connsiteX19" fmla="*/ 5247303 w 6244272"/>
              <a:gd name="connsiteY19" fmla="*/ 558458 h 6858000"/>
              <a:gd name="connsiteX20" fmla="*/ 5421750 w 6244272"/>
              <a:gd name="connsiteY20" fmla="*/ 558458 h 6858000"/>
              <a:gd name="connsiteX21" fmla="*/ 5622364 w 6244272"/>
              <a:gd name="connsiteY21" fmla="*/ 522887 h 6858000"/>
              <a:gd name="connsiteX22" fmla="*/ 5834608 w 6244272"/>
              <a:gd name="connsiteY22" fmla="*/ 533558 h 6858000"/>
              <a:gd name="connsiteX23" fmla="*/ 6035223 w 6244272"/>
              <a:gd name="connsiteY23" fmla="*/ 462417 h 6858000"/>
              <a:gd name="connsiteX24" fmla="*/ 6238745 w 6244272"/>
              <a:gd name="connsiteY24" fmla="*/ 465975 h 6858000"/>
              <a:gd name="connsiteX25" fmla="*/ 5337434 w 6244272"/>
              <a:gd name="connsiteY25" fmla="*/ 910606 h 6858000"/>
              <a:gd name="connsiteX26" fmla="*/ 5381046 w 6244272"/>
              <a:gd name="connsiteY26" fmla="*/ 921277 h 6858000"/>
              <a:gd name="connsiteX27" fmla="*/ 5439195 w 6244272"/>
              <a:gd name="connsiteY27" fmla="*/ 949734 h 6858000"/>
              <a:gd name="connsiteX28" fmla="*/ 5395583 w 6244272"/>
              <a:gd name="connsiteY28" fmla="*/ 1006647 h 6858000"/>
              <a:gd name="connsiteX29" fmla="*/ 5160079 w 6244272"/>
              <a:gd name="connsiteY29" fmla="*/ 1113358 h 6858000"/>
              <a:gd name="connsiteX30" fmla="*/ 5101930 w 6244272"/>
              <a:gd name="connsiteY30" fmla="*/ 1220069 h 6858000"/>
              <a:gd name="connsiteX31" fmla="*/ 5174617 w 6244272"/>
              <a:gd name="connsiteY31" fmla="*/ 1209399 h 6858000"/>
              <a:gd name="connsiteX32" fmla="*/ 5238580 w 6244272"/>
              <a:gd name="connsiteY32" fmla="*/ 1230741 h 6858000"/>
              <a:gd name="connsiteX33" fmla="*/ 5212414 w 6244272"/>
              <a:gd name="connsiteY33" fmla="*/ 1365909 h 6858000"/>
              <a:gd name="connsiteX34" fmla="*/ 4878056 w 6244272"/>
              <a:gd name="connsiteY34" fmla="*/ 1540204 h 6858000"/>
              <a:gd name="connsiteX35" fmla="*/ 4848982 w 6244272"/>
              <a:gd name="connsiteY35" fmla="*/ 1597117 h 6858000"/>
              <a:gd name="connsiteX36" fmla="*/ 4889686 w 6244272"/>
              <a:gd name="connsiteY36" fmla="*/ 1636245 h 6858000"/>
              <a:gd name="connsiteX37" fmla="*/ 4997261 w 6244272"/>
              <a:gd name="connsiteY37" fmla="*/ 1657587 h 6858000"/>
              <a:gd name="connsiteX38" fmla="*/ 4846074 w 6244272"/>
              <a:gd name="connsiteY38" fmla="*/ 1849668 h 6858000"/>
              <a:gd name="connsiteX39" fmla="*/ 4790832 w 6244272"/>
              <a:gd name="connsiteY39" fmla="*/ 1903025 h 6858000"/>
              <a:gd name="connsiteX40" fmla="*/ 4694886 w 6244272"/>
              <a:gd name="connsiteY40" fmla="*/ 1984836 h 6858000"/>
              <a:gd name="connsiteX41" fmla="*/ 4694886 w 6244272"/>
              <a:gd name="connsiteY41" fmla="*/ 2013292 h 6858000"/>
              <a:gd name="connsiteX42" fmla="*/ 4822814 w 6244272"/>
              <a:gd name="connsiteY42" fmla="*/ 2102219 h 6858000"/>
              <a:gd name="connsiteX43" fmla="*/ 5055411 w 6244272"/>
              <a:gd name="connsiteY43" fmla="*/ 2077320 h 6858000"/>
              <a:gd name="connsiteX44" fmla="*/ 4712331 w 6244272"/>
              <a:gd name="connsiteY44" fmla="*/ 2208931 h 6858000"/>
              <a:gd name="connsiteX45" fmla="*/ 5822979 w 6244272"/>
              <a:gd name="connsiteY45" fmla="*/ 1892353 h 6858000"/>
              <a:gd name="connsiteX46" fmla="*/ 5753200 w 6244272"/>
              <a:gd name="connsiteY46" fmla="*/ 1974165 h 6858000"/>
              <a:gd name="connsiteX47" fmla="*/ 5363601 w 6244272"/>
              <a:gd name="connsiteY47" fmla="*/ 2191146 h 6858000"/>
              <a:gd name="connsiteX48" fmla="*/ 5253118 w 6244272"/>
              <a:gd name="connsiteY48" fmla="*/ 2326314 h 6858000"/>
              <a:gd name="connsiteX49" fmla="*/ 5136819 w 6244272"/>
              <a:gd name="connsiteY49" fmla="*/ 2401012 h 6858000"/>
              <a:gd name="connsiteX50" fmla="*/ 4974002 w 6244272"/>
              <a:gd name="connsiteY50" fmla="*/ 2401012 h 6858000"/>
              <a:gd name="connsiteX51" fmla="*/ 4857704 w 6244272"/>
              <a:gd name="connsiteY51" fmla="*/ 2518395 h 6858000"/>
              <a:gd name="connsiteX52" fmla="*/ 4976910 w 6244272"/>
              <a:gd name="connsiteY52" fmla="*/ 2543294 h 6858000"/>
              <a:gd name="connsiteX53" fmla="*/ 5116467 w 6244272"/>
              <a:gd name="connsiteY53" fmla="*/ 2525509 h 6858000"/>
              <a:gd name="connsiteX54" fmla="*/ 5273470 w 6244272"/>
              <a:gd name="connsiteY54" fmla="*/ 2564636 h 6858000"/>
              <a:gd name="connsiteX55" fmla="*/ 5418843 w 6244272"/>
              <a:gd name="connsiteY55" fmla="*/ 2532623 h 6858000"/>
              <a:gd name="connsiteX56" fmla="*/ 5593290 w 6244272"/>
              <a:gd name="connsiteY56" fmla="*/ 2553965 h 6858000"/>
              <a:gd name="connsiteX57" fmla="*/ 5648532 w 6244272"/>
              <a:gd name="connsiteY57" fmla="*/ 2692689 h 6858000"/>
              <a:gd name="connsiteX58" fmla="*/ 5665976 w 6244272"/>
              <a:gd name="connsiteY58" fmla="*/ 2703362 h 6858000"/>
              <a:gd name="connsiteX59" fmla="*/ 5988704 w 6244272"/>
              <a:gd name="connsiteY59" fmla="*/ 2923898 h 6858000"/>
              <a:gd name="connsiteX60" fmla="*/ 6078835 w 6244272"/>
              <a:gd name="connsiteY60" fmla="*/ 2941684 h 6858000"/>
              <a:gd name="connsiteX61" fmla="*/ 5546771 w 6244272"/>
              <a:gd name="connsiteY61" fmla="*/ 3329402 h 6858000"/>
              <a:gd name="connsiteX62" fmla="*/ 5904388 w 6244272"/>
              <a:gd name="connsiteY62" fmla="*/ 3229805 h 6858000"/>
              <a:gd name="connsiteX63" fmla="*/ 5953814 w 6244272"/>
              <a:gd name="connsiteY63" fmla="*/ 3393429 h 6858000"/>
              <a:gd name="connsiteX64" fmla="*/ 5785182 w 6244272"/>
              <a:gd name="connsiteY64" fmla="*/ 3539269 h 6858000"/>
              <a:gd name="connsiteX65" fmla="*/ 5724125 w 6244272"/>
              <a:gd name="connsiteY65" fmla="*/ 3827390 h 6858000"/>
              <a:gd name="connsiteX66" fmla="*/ 5753200 w 6244272"/>
              <a:gd name="connsiteY66" fmla="*/ 4090612 h 6858000"/>
              <a:gd name="connsiteX67" fmla="*/ 5825886 w 6244272"/>
              <a:gd name="connsiteY67" fmla="*/ 4172424 h 6858000"/>
              <a:gd name="connsiteX68" fmla="*/ 5930554 w 6244272"/>
              <a:gd name="connsiteY68" fmla="*/ 4321821 h 6858000"/>
              <a:gd name="connsiteX69" fmla="*/ 5994519 w 6244272"/>
              <a:gd name="connsiteY69" fmla="*/ 4414305 h 6858000"/>
              <a:gd name="connsiteX70" fmla="*/ 6218393 w 6244272"/>
              <a:gd name="connsiteY70" fmla="*/ 4378734 h 6858000"/>
              <a:gd name="connsiteX71" fmla="*/ 5918925 w 6244272"/>
              <a:gd name="connsiteY71" fmla="*/ 4613499 h 6858000"/>
              <a:gd name="connsiteX72" fmla="*/ 6160243 w 6244272"/>
              <a:gd name="connsiteY72" fmla="*/ 4585042 h 6858000"/>
              <a:gd name="connsiteX73" fmla="*/ 6238745 w 6244272"/>
              <a:gd name="connsiteY73" fmla="*/ 4602828 h 6858000"/>
              <a:gd name="connsiteX74" fmla="*/ 6195133 w 6244272"/>
              <a:gd name="connsiteY74" fmla="*/ 4677526 h 6858000"/>
              <a:gd name="connsiteX75" fmla="*/ 6017778 w 6244272"/>
              <a:gd name="connsiteY75" fmla="*/ 4805580 h 6858000"/>
              <a:gd name="connsiteX76" fmla="*/ 5651439 w 6244272"/>
              <a:gd name="connsiteY76" fmla="*/ 5154171 h 6858000"/>
              <a:gd name="connsiteX77" fmla="*/ 6006149 w 6244272"/>
              <a:gd name="connsiteY77" fmla="*/ 4994104 h 6858000"/>
              <a:gd name="connsiteX78" fmla="*/ 5633994 w 6244272"/>
              <a:gd name="connsiteY78" fmla="*/ 5353367 h 6858000"/>
              <a:gd name="connsiteX79" fmla="*/ 5552586 w 6244272"/>
              <a:gd name="connsiteY79" fmla="*/ 5474306 h 6858000"/>
              <a:gd name="connsiteX80" fmla="*/ 5383953 w 6244272"/>
              <a:gd name="connsiteY80" fmla="*/ 5769542 h 6858000"/>
              <a:gd name="connsiteX81" fmla="*/ 5392675 w 6244272"/>
              <a:gd name="connsiteY81" fmla="*/ 5801555 h 6858000"/>
              <a:gd name="connsiteX82" fmla="*/ 5584568 w 6244272"/>
              <a:gd name="connsiteY82" fmla="*/ 5755314 h 6858000"/>
              <a:gd name="connsiteX83" fmla="*/ 5334526 w 6244272"/>
              <a:gd name="connsiteY83" fmla="*/ 6004307 h 6858000"/>
              <a:gd name="connsiteX84" fmla="*/ 5075763 w 6244272"/>
              <a:gd name="connsiteY84" fmla="*/ 6196388 h 6858000"/>
              <a:gd name="connsiteX85" fmla="*/ 5258933 w 6244272"/>
              <a:gd name="connsiteY85" fmla="*/ 6167932 h 6858000"/>
              <a:gd name="connsiteX86" fmla="*/ 5511881 w 6244272"/>
              <a:gd name="connsiteY86" fmla="*/ 6057663 h 6858000"/>
              <a:gd name="connsiteX87" fmla="*/ 5599105 w 6244272"/>
              <a:gd name="connsiteY87" fmla="*/ 6100347 h 6858000"/>
              <a:gd name="connsiteX88" fmla="*/ 5360693 w 6244272"/>
              <a:gd name="connsiteY88" fmla="*/ 6281757 h 6858000"/>
              <a:gd name="connsiteX89" fmla="*/ 5224043 w 6244272"/>
              <a:gd name="connsiteY89" fmla="*/ 6367127 h 6858000"/>
              <a:gd name="connsiteX90" fmla="*/ 5168801 w 6244272"/>
              <a:gd name="connsiteY90" fmla="*/ 6431153 h 6858000"/>
              <a:gd name="connsiteX91" fmla="*/ 5011799 w 6244272"/>
              <a:gd name="connsiteY91" fmla="*/ 6658805 h 6858000"/>
              <a:gd name="connsiteX92" fmla="*/ 4651275 w 6244272"/>
              <a:gd name="connsiteY92" fmla="*/ 6858000 h 6858000"/>
              <a:gd name="connsiteX93" fmla="*/ 1823619 w 6244272"/>
              <a:gd name="connsiteY93" fmla="*/ 6858000 h 6858000"/>
              <a:gd name="connsiteX94" fmla="*/ 947849 w 6244272"/>
              <a:gd name="connsiteY94" fmla="*/ 6858000 h 6858000"/>
              <a:gd name="connsiteX95" fmla="*/ 732568 w 6244272"/>
              <a:gd name="connsiteY95" fmla="*/ 6858000 h 6858000"/>
              <a:gd name="connsiteX96" fmla="*/ 0 w 6244272"/>
              <a:gd name="connsiteY9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244272" h="6858000">
                <a:moveTo>
                  <a:pt x="0" y="0"/>
                </a:moveTo>
                <a:lnTo>
                  <a:pt x="732568" y="0"/>
                </a:lnTo>
                <a:lnTo>
                  <a:pt x="947849" y="0"/>
                </a:lnTo>
                <a:lnTo>
                  <a:pt x="1823619" y="0"/>
                </a:lnTo>
                <a:lnTo>
                  <a:pt x="5235673" y="0"/>
                </a:lnTo>
                <a:cubicBezTo>
                  <a:pt x="5133912" y="35571"/>
                  <a:pt x="5035058" y="78255"/>
                  <a:pt x="4933297" y="110269"/>
                </a:cubicBezTo>
                <a:cubicBezTo>
                  <a:pt x="4947835" y="145839"/>
                  <a:pt x="4962372" y="138725"/>
                  <a:pt x="4976910" y="135168"/>
                </a:cubicBezTo>
                <a:cubicBezTo>
                  <a:pt x="5064133" y="120941"/>
                  <a:pt x="5154264" y="110269"/>
                  <a:pt x="5238580" y="71141"/>
                </a:cubicBezTo>
                <a:cubicBezTo>
                  <a:pt x="5258933" y="64027"/>
                  <a:pt x="5282192" y="64027"/>
                  <a:pt x="5290914" y="88927"/>
                </a:cubicBezTo>
                <a:cubicBezTo>
                  <a:pt x="5305452" y="124497"/>
                  <a:pt x="5285100" y="145839"/>
                  <a:pt x="5264747" y="163625"/>
                </a:cubicBezTo>
                <a:cubicBezTo>
                  <a:pt x="5229858" y="195638"/>
                  <a:pt x="5189154" y="188525"/>
                  <a:pt x="5151357" y="192082"/>
                </a:cubicBezTo>
                <a:cubicBezTo>
                  <a:pt x="5046689" y="209867"/>
                  <a:pt x="4997261" y="259665"/>
                  <a:pt x="4974002" y="373491"/>
                </a:cubicBezTo>
                <a:cubicBezTo>
                  <a:pt x="5064133" y="327250"/>
                  <a:pt x="5154264" y="384162"/>
                  <a:pt x="5241488" y="352148"/>
                </a:cubicBezTo>
                <a:cubicBezTo>
                  <a:pt x="5264747" y="345034"/>
                  <a:pt x="5299637" y="355706"/>
                  <a:pt x="5288007" y="394834"/>
                </a:cubicBezTo>
                <a:cubicBezTo>
                  <a:pt x="5276378" y="430405"/>
                  <a:pt x="5238580" y="458860"/>
                  <a:pt x="5305452" y="451747"/>
                </a:cubicBezTo>
                <a:cubicBezTo>
                  <a:pt x="5354879" y="448189"/>
                  <a:pt x="5369416" y="405504"/>
                  <a:pt x="5383953" y="359262"/>
                </a:cubicBezTo>
                <a:cubicBezTo>
                  <a:pt x="5395583" y="334364"/>
                  <a:pt x="5427565" y="320135"/>
                  <a:pt x="5450825" y="334364"/>
                </a:cubicBezTo>
                <a:cubicBezTo>
                  <a:pt x="5479899" y="348592"/>
                  <a:pt x="5471177" y="387720"/>
                  <a:pt x="5471177" y="416176"/>
                </a:cubicBezTo>
                <a:cubicBezTo>
                  <a:pt x="5474085" y="469532"/>
                  <a:pt x="5450825" y="494431"/>
                  <a:pt x="5410121" y="505101"/>
                </a:cubicBezTo>
                <a:cubicBezTo>
                  <a:pt x="5360693" y="519330"/>
                  <a:pt x="5311267" y="537116"/>
                  <a:pt x="5247303" y="558458"/>
                </a:cubicBezTo>
                <a:cubicBezTo>
                  <a:pt x="5317082" y="594028"/>
                  <a:pt x="5369416" y="586915"/>
                  <a:pt x="5421750" y="558458"/>
                </a:cubicBezTo>
                <a:cubicBezTo>
                  <a:pt x="5485714" y="526444"/>
                  <a:pt x="5570030" y="483759"/>
                  <a:pt x="5622364" y="522887"/>
                </a:cubicBezTo>
                <a:cubicBezTo>
                  <a:pt x="5700865" y="579800"/>
                  <a:pt x="5764829" y="544229"/>
                  <a:pt x="5834608" y="533558"/>
                </a:cubicBezTo>
                <a:cubicBezTo>
                  <a:pt x="5979982" y="512216"/>
                  <a:pt x="5889850" y="480203"/>
                  <a:pt x="6035223" y="462417"/>
                </a:cubicBezTo>
                <a:cubicBezTo>
                  <a:pt x="6093372" y="455303"/>
                  <a:pt x="6154429" y="426847"/>
                  <a:pt x="6238745" y="465975"/>
                </a:cubicBezTo>
                <a:cubicBezTo>
                  <a:pt x="5857868" y="672284"/>
                  <a:pt x="5677606" y="658055"/>
                  <a:pt x="5337434" y="910606"/>
                </a:cubicBezTo>
                <a:cubicBezTo>
                  <a:pt x="5351971" y="935506"/>
                  <a:pt x="5366508" y="924835"/>
                  <a:pt x="5381046" y="921277"/>
                </a:cubicBezTo>
                <a:cubicBezTo>
                  <a:pt x="5404305" y="917720"/>
                  <a:pt x="5433380" y="903491"/>
                  <a:pt x="5439195" y="949734"/>
                </a:cubicBezTo>
                <a:cubicBezTo>
                  <a:pt x="5442103" y="985305"/>
                  <a:pt x="5424657" y="1003089"/>
                  <a:pt x="5395583" y="1006647"/>
                </a:cubicBezTo>
                <a:cubicBezTo>
                  <a:pt x="5311267" y="1020875"/>
                  <a:pt x="5235673" y="1070674"/>
                  <a:pt x="5160079" y="1113358"/>
                </a:cubicBezTo>
                <a:cubicBezTo>
                  <a:pt x="5125190" y="1131144"/>
                  <a:pt x="5087393" y="1156043"/>
                  <a:pt x="5101930" y="1220069"/>
                </a:cubicBezTo>
                <a:cubicBezTo>
                  <a:pt x="5131004" y="1237855"/>
                  <a:pt x="5151357" y="1212955"/>
                  <a:pt x="5174617" y="1209399"/>
                </a:cubicBezTo>
                <a:cubicBezTo>
                  <a:pt x="5197876" y="1205842"/>
                  <a:pt x="5253118" y="1220069"/>
                  <a:pt x="5238580" y="1230741"/>
                </a:cubicBezTo>
                <a:cubicBezTo>
                  <a:pt x="5171709" y="1269868"/>
                  <a:pt x="5293822" y="1365909"/>
                  <a:pt x="5212414" y="1365909"/>
                </a:cubicBezTo>
                <a:cubicBezTo>
                  <a:pt x="5078671" y="1365909"/>
                  <a:pt x="5005984" y="1536647"/>
                  <a:pt x="4878056" y="1540204"/>
                </a:cubicBezTo>
                <a:cubicBezTo>
                  <a:pt x="4857704" y="1540204"/>
                  <a:pt x="4848982" y="1572219"/>
                  <a:pt x="4848982" y="1597117"/>
                </a:cubicBezTo>
                <a:cubicBezTo>
                  <a:pt x="4848982" y="1629132"/>
                  <a:pt x="4869333" y="1632688"/>
                  <a:pt x="4889686" y="1636245"/>
                </a:cubicBezTo>
                <a:cubicBezTo>
                  <a:pt x="4921668" y="1639802"/>
                  <a:pt x="4956557" y="1597117"/>
                  <a:pt x="4997261" y="1657587"/>
                </a:cubicBezTo>
                <a:cubicBezTo>
                  <a:pt x="4921668" y="1693158"/>
                  <a:pt x="4843167" y="1728729"/>
                  <a:pt x="4846074" y="1849668"/>
                </a:cubicBezTo>
                <a:cubicBezTo>
                  <a:pt x="4846074" y="1881683"/>
                  <a:pt x="4814092" y="1895910"/>
                  <a:pt x="4790832" y="1903025"/>
                </a:cubicBezTo>
                <a:cubicBezTo>
                  <a:pt x="4750128" y="1917252"/>
                  <a:pt x="4718146" y="1938595"/>
                  <a:pt x="4694886" y="1984836"/>
                </a:cubicBezTo>
                <a:cubicBezTo>
                  <a:pt x="4694886" y="1995507"/>
                  <a:pt x="4694886" y="2002622"/>
                  <a:pt x="4694886" y="2013292"/>
                </a:cubicBezTo>
                <a:cubicBezTo>
                  <a:pt x="4700701" y="2123562"/>
                  <a:pt x="4758850" y="2120004"/>
                  <a:pt x="4822814" y="2102219"/>
                </a:cubicBezTo>
                <a:cubicBezTo>
                  <a:pt x="4898408" y="2080877"/>
                  <a:pt x="4974002" y="2038192"/>
                  <a:pt x="5055411" y="2077320"/>
                </a:cubicBezTo>
                <a:cubicBezTo>
                  <a:pt x="4942020" y="2130676"/>
                  <a:pt x="4817000" y="2134233"/>
                  <a:pt x="4712331" y="2208931"/>
                </a:cubicBezTo>
                <a:cubicBezTo>
                  <a:pt x="5101930" y="2223159"/>
                  <a:pt x="5445010" y="1984836"/>
                  <a:pt x="5822979" y="1892353"/>
                </a:cubicBezTo>
                <a:cubicBezTo>
                  <a:pt x="5811349" y="1952823"/>
                  <a:pt x="5779367" y="1967051"/>
                  <a:pt x="5753200" y="1974165"/>
                </a:cubicBezTo>
                <a:cubicBezTo>
                  <a:pt x="5613642" y="2020407"/>
                  <a:pt x="5491529" y="2112891"/>
                  <a:pt x="5363601" y="2191146"/>
                </a:cubicBezTo>
                <a:cubicBezTo>
                  <a:pt x="5311267" y="2223159"/>
                  <a:pt x="5273470" y="2258731"/>
                  <a:pt x="5253118" y="2326314"/>
                </a:cubicBezTo>
                <a:cubicBezTo>
                  <a:pt x="5235673" y="2390340"/>
                  <a:pt x="5200783" y="2418796"/>
                  <a:pt x="5136819" y="2401012"/>
                </a:cubicBezTo>
                <a:cubicBezTo>
                  <a:pt x="5084485" y="2386784"/>
                  <a:pt x="5029243" y="2393898"/>
                  <a:pt x="4974002" y="2401012"/>
                </a:cubicBezTo>
                <a:cubicBezTo>
                  <a:pt x="4912946" y="2408126"/>
                  <a:pt x="4843167" y="2479267"/>
                  <a:pt x="4857704" y="2518395"/>
                </a:cubicBezTo>
                <a:cubicBezTo>
                  <a:pt x="4886778" y="2582422"/>
                  <a:pt x="4936205" y="2550408"/>
                  <a:pt x="4976910" y="2543294"/>
                </a:cubicBezTo>
                <a:cubicBezTo>
                  <a:pt x="5026336" y="2536181"/>
                  <a:pt x="5116467" y="2518395"/>
                  <a:pt x="5116467" y="2525509"/>
                </a:cubicBezTo>
                <a:cubicBezTo>
                  <a:pt x="5148450" y="2685576"/>
                  <a:pt x="5221136" y="2564636"/>
                  <a:pt x="5273470" y="2564636"/>
                </a:cubicBezTo>
                <a:cubicBezTo>
                  <a:pt x="5322897" y="2564636"/>
                  <a:pt x="5372323" y="2546851"/>
                  <a:pt x="5418843" y="2532623"/>
                </a:cubicBezTo>
                <a:cubicBezTo>
                  <a:pt x="5479899" y="2514837"/>
                  <a:pt x="5535140" y="2546851"/>
                  <a:pt x="5593290" y="2553965"/>
                </a:cubicBezTo>
                <a:cubicBezTo>
                  <a:pt x="5645624" y="2561080"/>
                  <a:pt x="5616550" y="2653563"/>
                  <a:pt x="5648532" y="2692689"/>
                </a:cubicBezTo>
                <a:cubicBezTo>
                  <a:pt x="5654346" y="2703362"/>
                  <a:pt x="5660161" y="2703362"/>
                  <a:pt x="5665976" y="2703362"/>
                </a:cubicBezTo>
                <a:cubicBezTo>
                  <a:pt x="5683421" y="2980812"/>
                  <a:pt x="5988704" y="2913227"/>
                  <a:pt x="5988704" y="2923898"/>
                </a:cubicBezTo>
                <a:cubicBezTo>
                  <a:pt x="6014871" y="2941684"/>
                  <a:pt x="6046853" y="2899000"/>
                  <a:pt x="6078835" y="2941684"/>
                </a:cubicBezTo>
                <a:cubicBezTo>
                  <a:pt x="5942185" y="3137322"/>
                  <a:pt x="5732847" y="3183563"/>
                  <a:pt x="5546771" y="3329402"/>
                </a:cubicBezTo>
                <a:cubicBezTo>
                  <a:pt x="5700865" y="3379202"/>
                  <a:pt x="5790997" y="3208463"/>
                  <a:pt x="5904388" y="3229805"/>
                </a:cubicBezTo>
                <a:cubicBezTo>
                  <a:pt x="5959629" y="3283162"/>
                  <a:pt x="5793904" y="3368530"/>
                  <a:pt x="5953814" y="3393429"/>
                </a:cubicBezTo>
                <a:cubicBezTo>
                  <a:pt x="5884036" y="3439672"/>
                  <a:pt x="5834608" y="3485914"/>
                  <a:pt x="5785182" y="3539269"/>
                </a:cubicBezTo>
                <a:cubicBezTo>
                  <a:pt x="5700865" y="3635309"/>
                  <a:pt x="5683421" y="3699337"/>
                  <a:pt x="5724125" y="3827390"/>
                </a:cubicBezTo>
                <a:cubicBezTo>
                  <a:pt x="5750293" y="3912759"/>
                  <a:pt x="5788089" y="3991015"/>
                  <a:pt x="5753200" y="4090612"/>
                </a:cubicBezTo>
                <a:cubicBezTo>
                  <a:pt x="5729940" y="4158196"/>
                  <a:pt x="5738663" y="4204438"/>
                  <a:pt x="5825886" y="4172424"/>
                </a:cubicBezTo>
                <a:cubicBezTo>
                  <a:pt x="5918925" y="4140411"/>
                  <a:pt x="5953814" y="4200882"/>
                  <a:pt x="5930554" y="4321821"/>
                </a:cubicBezTo>
                <a:cubicBezTo>
                  <a:pt x="5916018" y="4400076"/>
                  <a:pt x="5930554" y="4424975"/>
                  <a:pt x="5994519" y="4414305"/>
                </a:cubicBezTo>
                <a:cubicBezTo>
                  <a:pt x="6064297" y="4403633"/>
                  <a:pt x="6131169" y="4353835"/>
                  <a:pt x="6218393" y="4378734"/>
                </a:cubicBezTo>
                <a:cubicBezTo>
                  <a:pt x="6148614" y="4521016"/>
                  <a:pt x="6000333" y="4478331"/>
                  <a:pt x="5918925" y="4613499"/>
                </a:cubicBezTo>
                <a:cubicBezTo>
                  <a:pt x="6014871" y="4613499"/>
                  <a:pt x="6090465" y="4613499"/>
                  <a:pt x="6160243" y="4585042"/>
                </a:cubicBezTo>
                <a:cubicBezTo>
                  <a:pt x="6189318" y="4574373"/>
                  <a:pt x="6221300" y="4560144"/>
                  <a:pt x="6238745" y="4602828"/>
                </a:cubicBezTo>
                <a:cubicBezTo>
                  <a:pt x="6259098" y="4652628"/>
                  <a:pt x="6218393" y="4670412"/>
                  <a:pt x="6195133" y="4677526"/>
                </a:cubicBezTo>
                <a:cubicBezTo>
                  <a:pt x="6128261" y="4702425"/>
                  <a:pt x="6075928" y="4759339"/>
                  <a:pt x="6017778" y="4805580"/>
                </a:cubicBezTo>
                <a:cubicBezTo>
                  <a:pt x="5892758" y="4905177"/>
                  <a:pt x="5756107" y="4990547"/>
                  <a:pt x="5651439" y="5154171"/>
                </a:cubicBezTo>
                <a:cubicBezTo>
                  <a:pt x="5782275" y="5111487"/>
                  <a:pt x="5881128" y="5011889"/>
                  <a:pt x="6006149" y="4994104"/>
                </a:cubicBezTo>
                <a:cubicBezTo>
                  <a:pt x="5898572" y="5143500"/>
                  <a:pt x="5761922" y="5243097"/>
                  <a:pt x="5633994" y="5353367"/>
                </a:cubicBezTo>
                <a:cubicBezTo>
                  <a:pt x="5596197" y="5385379"/>
                  <a:pt x="5558400" y="5406721"/>
                  <a:pt x="5552586" y="5474306"/>
                </a:cubicBezTo>
                <a:cubicBezTo>
                  <a:pt x="5535140" y="5605917"/>
                  <a:pt x="5488622" y="5712629"/>
                  <a:pt x="5383953" y="5769542"/>
                </a:cubicBezTo>
                <a:cubicBezTo>
                  <a:pt x="5383953" y="5769542"/>
                  <a:pt x="5389768" y="5790884"/>
                  <a:pt x="5392675" y="5801555"/>
                </a:cubicBezTo>
                <a:cubicBezTo>
                  <a:pt x="5456640" y="5805112"/>
                  <a:pt x="5506066" y="5726858"/>
                  <a:pt x="5584568" y="5755314"/>
                </a:cubicBezTo>
                <a:cubicBezTo>
                  <a:pt x="5506066" y="5862025"/>
                  <a:pt x="5442103" y="5954508"/>
                  <a:pt x="5334526" y="6004307"/>
                </a:cubicBezTo>
                <a:cubicBezTo>
                  <a:pt x="5247303" y="6043434"/>
                  <a:pt x="5139727" y="6068335"/>
                  <a:pt x="5075763" y="6196388"/>
                </a:cubicBezTo>
                <a:cubicBezTo>
                  <a:pt x="5148450" y="6221287"/>
                  <a:pt x="5203691" y="6189274"/>
                  <a:pt x="5258933" y="6167932"/>
                </a:cubicBezTo>
                <a:cubicBezTo>
                  <a:pt x="5343249" y="6132361"/>
                  <a:pt x="5427565" y="6093234"/>
                  <a:pt x="5511881" y="6057663"/>
                </a:cubicBezTo>
                <a:cubicBezTo>
                  <a:pt x="5543864" y="6043434"/>
                  <a:pt x="5578753" y="6036320"/>
                  <a:pt x="5599105" y="6100347"/>
                </a:cubicBezTo>
                <a:cubicBezTo>
                  <a:pt x="5491529" y="6114575"/>
                  <a:pt x="5427565" y="6199945"/>
                  <a:pt x="5360693" y="6281757"/>
                </a:cubicBezTo>
                <a:cubicBezTo>
                  <a:pt x="5322897" y="6327999"/>
                  <a:pt x="5290914" y="6388469"/>
                  <a:pt x="5224043" y="6367127"/>
                </a:cubicBezTo>
                <a:cubicBezTo>
                  <a:pt x="5189154" y="6356456"/>
                  <a:pt x="5165894" y="6388469"/>
                  <a:pt x="5168801" y="6431153"/>
                </a:cubicBezTo>
                <a:cubicBezTo>
                  <a:pt x="5183339" y="6580550"/>
                  <a:pt x="5099022" y="6630349"/>
                  <a:pt x="5011799" y="6658805"/>
                </a:cubicBezTo>
                <a:cubicBezTo>
                  <a:pt x="4883871" y="6701489"/>
                  <a:pt x="4770480" y="6786859"/>
                  <a:pt x="4651275" y="6858000"/>
                </a:cubicBezTo>
                <a:lnTo>
                  <a:pt x="1823619" y="6858000"/>
                </a:lnTo>
                <a:lnTo>
                  <a:pt x="947849" y="6858000"/>
                </a:lnTo>
                <a:lnTo>
                  <a:pt x="732568"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CBA5469-B230-B84D-1FCE-4D75BBBCBD9B}"/>
              </a:ext>
            </a:extLst>
          </p:cNvPr>
          <p:cNvSpPr>
            <a:spLocks noGrp="1"/>
          </p:cNvSpPr>
          <p:nvPr>
            <p:ph type="ctrTitle"/>
          </p:nvPr>
        </p:nvSpPr>
        <p:spPr>
          <a:xfrm>
            <a:off x="643468" y="609600"/>
            <a:ext cx="3992700" cy="3877197"/>
          </a:xfrm>
        </p:spPr>
        <p:txBody>
          <a:bodyPr>
            <a:normAutofit/>
          </a:bodyPr>
          <a:lstStyle/>
          <a:p>
            <a:pPr algn="l"/>
            <a:r>
              <a:rPr lang="en-GB" sz="4400"/>
              <a:t>Burgers to Broccoli</a:t>
            </a:r>
            <a:endParaRPr lang="en-US" sz="4400"/>
          </a:p>
        </p:txBody>
      </p:sp>
      <p:sp>
        <p:nvSpPr>
          <p:cNvPr id="3" name="Subtitle 2">
            <a:extLst>
              <a:ext uri="{FF2B5EF4-FFF2-40B4-BE49-F238E27FC236}">
                <a16:creationId xmlns:a16="http://schemas.microsoft.com/office/drawing/2014/main" id="{2D2234B4-1712-0564-45FB-599F7D2D7A07}"/>
              </a:ext>
            </a:extLst>
          </p:cNvPr>
          <p:cNvSpPr>
            <a:spLocks noGrp="1"/>
          </p:cNvSpPr>
          <p:nvPr>
            <p:ph type="subTitle" idx="1"/>
          </p:nvPr>
        </p:nvSpPr>
        <p:spPr>
          <a:xfrm>
            <a:off x="643467" y="4638783"/>
            <a:ext cx="4007449" cy="1343972"/>
          </a:xfrm>
        </p:spPr>
        <p:txBody>
          <a:bodyPr>
            <a:normAutofit/>
          </a:bodyPr>
          <a:lstStyle/>
          <a:p>
            <a:pPr algn="l"/>
            <a:r>
              <a:rPr lang="en-GB" sz="2000"/>
              <a:t>In this challenge set by Hugo, we were tasked with finding out how technology can solve problems surrounding healthy eating. </a:t>
            </a:r>
            <a:endParaRPr lang="en-US" sz="2000"/>
          </a:p>
        </p:txBody>
      </p:sp>
    </p:spTree>
    <p:extLst>
      <p:ext uri="{BB962C8B-B14F-4D97-AF65-F5344CB8AC3E}">
        <p14:creationId xmlns:p14="http://schemas.microsoft.com/office/powerpoint/2010/main" val="2084584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ABAF9C-5F2E-CC56-11A9-7DA3B73718EA}"/>
              </a:ext>
            </a:extLst>
          </p:cNvPr>
          <p:cNvPicPr>
            <a:picLocks noChangeAspect="1"/>
          </p:cNvPicPr>
          <p:nvPr/>
        </p:nvPicPr>
        <p:blipFill>
          <a:blip r:embed="rId3"/>
          <a:srcRect l="15842" t="74966" r="52934" b="17687"/>
          <a:stretch/>
        </p:blipFill>
        <p:spPr>
          <a:xfrm>
            <a:off x="345232" y="1231639"/>
            <a:ext cx="9658214" cy="1278295"/>
          </a:xfrm>
          <a:prstGeom prst="rect">
            <a:avLst/>
          </a:prstGeom>
        </p:spPr>
      </p:pic>
      <p:pic>
        <p:nvPicPr>
          <p:cNvPr id="5" name="Picture 4">
            <a:extLst>
              <a:ext uri="{FF2B5EF4-FFF2-40B4-BE49-F238E27FC236}">
                <a16:creationId xmlns:a16="http://schemas.microsoft.com/office/drawing/2014/main" id="{01F802DA-070B-9685-BECD-F32CD2D6BB86}"/>
              </a:ext>
            </a:extLst>
          </p:cNvPr>
          <p:cNvPicPr>
            <a:picLocks noChangeAspect="1"/>
          </p:cNvPicPr>
          <p:nvPr/>
        </p:nvPicPr>
        <p:blipFill>
          <a:blip r:embed="rId4"/>
          <a:srcRect l="16071" t="80000" r="50000" b="7347"/>
          <a:stretch/>
        </p:blipFill>
        <p:spPr>
          <a:xfrm>
            <a:off x="345232" y="3984172"/>
            <a:ext cx="9429608" cy="1978091"/>
          </a:xfrm>
          <a:prstGeom prst="rect">
            <a:avLst/>
          </a:prstGeom>
        </p:spPr>
      </p:pic>
      <p:sp>
        <p:nvSpPr>
          <p:cNvPr id="6" name="TextBox 5">
            <a:extLst>
              <a:ext uri="{FF2B5EF4-FFF2-40B4-BE49-F238E27FC236}">
                <a16:creationId xmlns:a16="http://schemas.microsoft.com/office/drawing/2014/main" id="{99F4FC47-E5A8-0799-F3E1-3B3A2942FB33}"/>
              </a:ext>
            </a:extLst>
          </p:cNvPr>
          <p:cNvSpPr txBox="1"/>
          <p:nvPr/>
        </p:nvSpPr>
        <p:spPr>
          <a:xfrm>
            <a:off x="578498" y="384598"/>
            <a:ext cx="3163078" cy="584775"/>
          </a:xfrm>
          <a:prstGeom prst="rect">
            <a:avLst/>
          </a:prstGeom>
          <a:noFill/>
        </p:spPr>
        <p:txBody>
          <a:bodyPr wrap="square" rtlCol="0">
            <a:spAutoFit/>
          </a:bodyPr>
          <a:lstStyle/>
          <a:p>
            <a:r>
              <a:rPr lang="en-US" sz="3200" b="1" u="sng"/>
              <a:t>Input</a:t>
            </a:r>
            <a:endParaRPr lang="en-GB" sz="3200" b="1" u="sng"/>
          </a:p>
        </p:txBody>
      </p:sp>
      <p:sp>
        <p:nvSpPr>
          <p:cNvPr id="7" name="TextBox 6">
            <a:extLst>
              <a:ext uri="{FF2B5EF4-FFF2-40B4-BE49-F238E27FC236}">
                <a16:creationId xmlns:a16="http://schemas.microsoft.com/office/drawing/2014/main" id="{47F7E027-0BE0-08EF-33C4-22310C7B05C5}"/>
              </a:ext>
            </a:extLst>
          </p:cNvPr>
          <p:cNvSpPr txBox="1"/>
          <p:nvPr/>
        </p:nvSpPr>
        <p:spPr>
          <a:xfrm>
            <a:off x="438539" y="3124982"/>
            <a:ext cx="2360645" cy="646331"/>
          </a:xfrm>
          <a:prstGeom prst="rect">
            <a:avLst/>
          </a:prstGeom>
          <a:noFill/>
        </p:spPr>
        <p:txBody>
          <a:bodyPr wrap="square" rtlCol="0">
            <a:spAutoFit/>
          </a:bodyPr>
          <a:lstStyle/>
          <a:p>
            <a:r>
              <a:rPr lang="en-US" sz="3600" b="1" u="sng"/>
              <a:t>Output</a:t>
            </a:r>
            <a:endParaRPr lang="en-GB" sz="3600" b="1" u="sng"/>
          </a:p>
        </p:txBody>
      </p:sp>
    </p:spTree>
    <p:extLst>
      <p:ext uri="{BB962C8B-B14F-4D97-AF65-F5344CB8AC3E}">
        <p14:creationId xmlns:p14="http://schemas.microsoft.com/office/powerpoint/2010/main" val="2638844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235810-C182-7C8B-A428-8EB39B87094D}"/>
              </a:ext>
            </a:extLst>
          </p:cNvPr>
          <p:cNvSpPr>
            <a:spLocks noGrp="1"/>
          </p:cNvSpPr>
          <p:nvPr>
            <p:ph type="title"/>
          </p:nvPr>
        </p:nvSpPr>
        <p:spPr>
          <a:xfrm>
            <a:off x="572493" y="238539"/>
            <a:ext cx="11018520" cy="1434415"/>
          </a:xfrm>
        </p:spPr>
        <p:txBody>
          <a:bodyPr anchor="b">
            <a:normAutofit/>
          </a:bodyPr>
          <a:lstStyle/>
          <a:p>
            <a:r>
              <a:rPr lang="en-US" sz="5400"/>
              <a:t>Advances and Limitations:</a:t>
            </a:r>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70B10AC-068E-7BBF-A2E0-C3908B8DBF52}"/>
              </a:ext>
            </a:extLst>
          </p:cNvPr>
          <p:cNvSpPr>
            <a:spLocks noGrp="1"/>
          </p:cNvSpPr>
          <p:nvPr>
            <p:ph idx="1"/>
          </p:nvPr>
        </p:nvSpPr>
        <p:spPr>
          <a:xfrm>
            <a:off x="572493" y="2071316"/>
            <a:ext cx="6713552" cy="4119172"/>
          </a:xfrm>
        </p:spPr>
        <p:txBody>
          <a:bodyPr vert="horz" lIns="91440" tIns="45720" rIns="91440" bIns="45720" rtlCol="0" anchor="t">
            <a:normAutofit/>
          </a:bodyPr>
          <a:lstStyle/>
          <a:p>
            <a:r>
              <a:rPr lang="en-GB" sz="1800">
                <a:latin typeface="Aptos"/>
                <a:cs typeface="Arial"/>
              </a:rPr>
              <a:t>To use this on a large scale, I would need to integrate my program with multiple recipe websites to provide users with a wide variety of options to suit them specifically. Additionally, I would need to develop a feature to estimate what the total meal costs and, if not specified, calculate the calorie content.</a:t>
            </a:r>
            <a:endParaRPr lang="en-US" sz="1800">
              <a:latin typeface="Aptos"/>
              <a:cs typeface="Arial"/>
            </a:endParaRPr>
          </a:p>
          <a:p>
            <a:r>
              <a:rPr lang="en-GB" sz="1800">
                <a:latin typeface="Aptos"/>
                <a:cs typeface="Arial"/>
              </a:rPr>
              <a:t>This is a very simple prototype to a very complex problem, and w</a:t>
            </a:r>
            <a:r>
              <a:rPr lang="en-US" sz="1800" err="1">
                <a:latin typeface="Aptos"/>
                <a:cs typeface="Arial"/>
              </a:rPr>
              <a:t>hile</a:t>
            </a:r>
            <a:r>
              <a:rPr lang="en-US" sz="1800">
                <a:latin typeface="Aptos"/>
                <a:cs typeface="Arial"/>
              </a:rPr>
              <a:t> my coding skills are very basic, this app has the potential to include many additional features. For instance, it could ask users what type of meal they prefer, such as pasta dishes or salads, or, by linking to supermarket databases, the app could show where the ingredients for the meal are available for purchase and where is cheapest to buy them.</a:t>
            </a:r>
            <a:r>
              <a:rPr lang="en-GB" sz="1800">
                <a:latin typeface="Aptos"/>
                <a:cs typeface="Arial"/>
              </a:rPr>
              <a:t> Users themselves could also be able to add appropriate recipes to widen the choice of meals. </a:t>
            </a:r>
            <a:endParaRPr lang="en-US" sz="1800">
              <a:latin typeface="Aptos"/>
            </a:endParaRPr>
          </a:p>
        </p:txBody>
      </p:sp>
      <p:pic>
        <p:nvPicPr>
          <p:cNvPr id="5" name="Picture 4" descr="A logo for a restaurant&#10;&#10;Description automatically generated">
            <a:extLst>
              <a:ext uri="{FF2B5EF4-FFF2-40B4-BE49-F238E27FC236}">
                <a16:creationId xmlns:a16="http://schemas.microsoft.com/office/drawing/2014/main" id="{6EE475EC-3B03-F360-B291-9F618DABBD2D}"/>
              </a:ext>
            </a:extLst>
          </p:cNvPr>
          <p:cNvPicPr>
            <a:picLocks noChangeAspect="1"/>
          </p:cNvPicPr>
          <p:nvPr/>
        </p:nvPicPr>
        <p:blipFill>
          <a:blip r:embed="rId2">
            <a:extLst>
              <a:ext uri="{28A0092B-C50C-407E-A947-70E740481C1C}">
                <a14:useLocalDpi xmlns:a14="http://schemas.microsoft.com/office/drawing/2010/main" val="0"/>
              </a:ext>
            </a:extLst>
          </a:blip>
          <a:srcRect l="8053" r="6561" b="-4"/>
          <a:stretch/>
        </p:blipFill>
        <p:spPr>
          <a:xfrm>
            <a:off x="7675658" y="2093976"/>
            <a:ext cx="3941064" cy="4096512"/>
          </a:xfrm>
          <a:prstGeom prst="rect">
            <a:avLst/>
          </a:prstGeom>
        </p:spPr>
      </p:pic>
    </p:spTree>
    <p:extLst>
      <p:ext uri="{BB962C8B-B14F-4D97-AF65-F5344CB8AC3E}">
        <p14:creationId xmlns:p14="http://schemas.microsoft.com/office/powerpoint/2010/main" val="3999215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ECE7F9-01F2-2ADD-8CE8-406CD896156B}"/>
              </a:ext>
            </a:extLst>
          </p:cNvPr>
          <p:cNvSpPr>
            <a:spLocks noGrp="1"/>
          </p:cNvSpPr>
          <p:nvPr>
            <p:ph type="title"/>
          </p:nvPr>
        </p:nvSpPr>
        <p:spPr>
          <a:xfrm>
            <a:off x="640080" y="325369"/>
            <a:ext cx="4368602" cy="1956841"/>
          </a:xfrm>
        </p:spPr>
        <p:txBody>
          <a:bodyPr anchor="b">
            <a:normAutofit/>
          </a:bodyPr>
          <a:lstStyle/>
          <a:p>
            <a:r>
              <a:rPr lang="en-GB" sz="5400"/>
              <a:t>Market Research</a:t>
            </a:r>
            <a:endParaRPr lang="en-US" sz="5400"/>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7648317-AD94-C84A-8CA5-64E5BC672C68}"/>
              </a:ext>
            </a:extLst>
          </p:cNvPr>
          <p:cNvSpPr>
            <a:spLocks noGrp="1"/>
          </p:cNvSpPr>
          <p:nvPr>
            <p:ph idx="1"/>
          </p:nvPr>
        </p:nvSpPr>
        <p:spPr>
          <a:xfrm>
            <a:off x="640080" y="2872899"/>
            <a:ext cx="4243589" cy="3320668"/>
          </a:xfrm>
        </p:spPr>
        <p:txBody>
          <a:bodyPr vert="horz" lIns="91440" tIns="45720" rIns="91440" bIns="45720" rtlCol="0" anchor="t">
            <a:normAutofit lnSpcReduction="10000"/>
          </a:bodyPr>
          <a:lstStyle/>
          <a:p>
            <a:r>
              <a:rPr lang="en-GB" sz="2000" b="1">
                <a:latin typeface="Aldhabi"/>
                <a:cs typeface="Aldhabi"/>
              </a:rPr>
              <a:t>After chatting to the chatbot and conducting some online research, I discovered that in </a:t>
            </a:r>
            <a:r>
              <a:rPr lang="en-GB" sz="2000" b="1" i="0" u="none" strike="noStrike">
                <a:effectLst/>
                <a:latin typeface="Aldhabi"/>
                <a:cs typeface="Aldhabi"/>
              </a:rPr>
              <a:t>2023, the House of Commons Library reported that 63.8% of people in the UK were either overweight or obese. While obesity has many causes, </a:t>
            </a:r>
            <a:r>
              <a:rPr lang="en-GB" sz="2000" b="1">
                <a:latin typeface="Aldhabi"/>
                <a:cs typeface="Aldhabi"/>
              </a:rPr>
              <a:t>two </a:t>
            </a:r>
            <a:r>
              <a:rPr lang="en-GB" sz="2000" b="1" i="0" u="none" strike="noStrike">
                <a:effectLst/>
                <a:latin typeface="Aldhabi"/>
                <a:cs typeface="Aldhabi"/>
              </a:rPr>
              <a:t>of the main issues </a:t>
            </a:r>
            <a:r>
              <a:rPr lang="en-GB" sz="2000" b="1">
                <a:latin typeface="Aldhabi"/>
                <a:cs typeface="Aldhabi"/>
              </a:rPr>
              <a:t>are</a:t>
            </a:r>
            <a:r>
              <a:rPr lang="en-GB" sz="2000" b="1" i="0" u="none" strike="noStrike">
                <a:effectLst/>
                <a:latin typeface="Aldhabi"/>
                <a:cs typeface="Aldhabi"/>
              </a:rPr>
              <a:t> the lack of knowledge around healthy food and the budget constraints that families face. According to the UK Parliament, over 20% of the population lacks access to healthy foods</a:t>
            </a:r>
            <a:r>
              <a:rPr lang="en-GB" sz="2000" b="1">
                <a:latin typeface="Aldhabi"/>
                <a:cs typeface="Aldhabi"/>
              </a:rPr>
              <a:t>, with people opting instead for cheap, unhealthy </a:t>
            </a:r>
            <a:r>
              <a:rPr lang="en-GB" sz="2000" b="1" i="0" u="none" strike="noStrike">
                <a:effectLst/>
                <a:latin typeface="Aldhabi"/>
                <a:cs typeface="Aldhabi"/>
              </a:rPr>
              <a:t>food</a:t>
            </a:r>
            <a:r>
              <a:rPr lang="en-GB" sz="2000" b="1">
                <a:latin typeface="Aldhabi"/>
                <a:cs typeface="Aldhabi"/>
              </a:rPr>
              <a:t>s.</a:t>
            </a:r>
            <a:r>
              <a:rPr lang="en-GB" sz="2000" b="1" i="0" u="none" strike="noStrike">
                <a:effectLst/>
                <a:latin typeface="Aldhabi"/>
                <a:cs typeface="Aldhabi"/>
              </a:rPr>
              <a:t> Additionally, busy families often feel they lack the time to prepare healthier meals, resorting to quick 'ready meals' high in salt and saturated fats, which can contribute to obesity when consumed regularly</a:t>
            </a:r>
            <a:endParaRPr lang="en-US" sz="2000" b="1">
              <a:latin typeface="Aldhabi" panose="020F0502020204030204" pitchFamily="34" charset="0"/>
              <a:cs typeface="Aldhabi" panose="020F0502020204030204" pitchFamily="34" charset="0"/>
            </a:endParaRPr>
          </a:p>
        </p:txBody>
      </p:sp>
      <p:pic>
        <p:nvPicPr>
          <p:cNvPr id="4" name="Picture 3" descr="Junk food diet ‘damages part of brain which affects self-control ...">
            <a:extLst>
              <a:ext uri="{FF2B5EF4-FFF2-40B4-BE49-F238E27FC236}">
                <a16:creationId xmlns:a16="http://schemas.microsoft.com/office/drawing/2014/main" id="{EB732138-2C4E-704F-BFA0-76CA36BA1EE0}"/>
              </a:ext>
            </a:extLst>
          </p:cNvPr>
          <p:cNvPicPr>
            <a:picLocks noChangeAspect="1"/>
          </p:cNvPicPr>
          <p:nvPr/>
        </p:nvPicPr>
        <p:blipFill>
          <a:blip r:embed="rId2">
            <a:extLst>
              <a:ext uri="{28A0092B-C50C-407E-A947-70E740481C1C}">
                <a14:useLocalDpi xmlns:a14="http://schemas.microsoft.com/office/drawing/2010/main" val="0"/>
              </a:ext>
            </a:extLst>
          </a:blip>
          <a:srcRect l="23157" r="16409"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45888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E320B6-D8FC-466F-0174-09CC6F7BEE43}"/>
              </a:ext>
            </a:extLst>
          </p:cNvPr>
          <p:cNvSpPr>
            <a:spLocks noGrp="1"/>
          </p:cNvSpPr>
          <p:nvPr>
            <p:ph type="title"/>
          </p:nvPr>
        </p:nvSpPr>
        <p:spPr>
          <a:xfrm>
            <a:off x="3970366" y="455012"/>
            <a:ext cx="2748267" cy="870408"/>
          </a:xfrm>
        </p:spPr>
        <p:txBody>
          <a:bodyPr>
            <a:normAutofit/>
          </a:bodyPr>
          <a:lstStyle/>
          <a:p>
            <a:pPr algn="ctr"/>
            <a:r>
              <a:rPr lang="en-GB" sz="2000" b="1" u="sng">
                <a:solidFill>
                  <a:schemeClr val="tx1">
                    <a:lumMod val="85000"/>
                    <a:lumOff val="15000"/>
                  </a:schemeClr>
                </a:solidFill>
              </a:rPr>
              <a:t>Problem statement:</a:t>
            </a:r>
            <a:endParaRPr lang="en-US" sz="2000" b="1" u="sng">
              <a:solidFill>
                <a:schemeClr val="tx1">
                  <a:lumMod val="85000"/>
                  <a:lumOff val="15000"/>
                </a:schemeClr>
              </a:solidFill>
            </a:endParaRPr>
          </a:p>
        </p:txBody>
      </p:sp>
      <p:pic>
        <p:nvPicPr>
          <p:cNvPr id="5" name="Picture 4" descr="Broccoli Green Vegetables · Free photo on Pixabay">
            <a:extLst>
              <a:ext uri="{FF2B5EF4-FFF2-40B4-BE49-F238E27FC236}">
                <a16:creationId xmlns:a16="http://schemas.microsoft.com/office/drawing/2014/main" id="{BE3063A7-CF13-45D8-F183-90614FB90E84}"/>
              </a:ext>
            </a:extLst>
          </p:cNvPr>
          <p:cNvPicPr>
            <a:picLocks noChangeAspect="1"/>
          </p:cNvPicPr>
          <p:nvPr/>
        </p:nvPicPr>
        <p:blipFill>
          <a:blip r:embed="rId2">
            <a:extLst>
              <a:ext uri="{28A0092B-C50C-407E-A947-70E740481C1C}">
                <a14:useLocalDpi xmlns:a14="http://schemas.microsoft.com/office/drawing/2010/main" val="0"/>
              </a:ext>
            </a:extLst>
          </a:blip>
          <a:srcRect l="18411" r="45617" b="-2"/>
          <a:stretch/>
        </p:blipFill>
        <p:spPr>
          <a:xfrm>
            <a:off x="9083737" y="0"/>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p:spPr>
      </p:pic>
      <p:sp>
        <p:nvSpPr>
          <p:cNvPr id="3" name="Content Placeholder 2">
            <a:extLst>
              <a:ext uri="{FF2B5EF4-FFF2-40B4-BE49-F238E27FC236}">
                <a16:creationId xmlns:a16="http://schemas.microsoft.com/office/drawing/2014/main" id="{3E1BFDDE-DAB8-76DB-A5AC-C435C20EBFD2}"/>
              </a:ext>
            </a:extLst>
          </p:cNvPr>
          <p:cNvSpPr>
            <a:spLocks noGrp="1"/>
          </p:cNvSpPr>
          <p:nvPr>
            <p:ph idx="1"/>
          </p:nvPr>
        </p:nvSpPr>
        <p:spPr>
          <a:xfrm>
            <a:off x="4091185" y="1148481"/>
            <a:ext cx="3810000" cy="1788691"/>
          </a:xfrm>
        </p:spPr>
        <p:txBody>
          <a:bodyPr>
            <a:normAutofit/>
          </a:bodyPr>
          <a:lstStyle/>
          <a:p>
            <a:r>
              <a:rPr lang="en-GB" sz="2000" kern="100">
                <a:solidFill>
                  <a:schemeClr val="tx1">
                    <a:lumMod val="85000"/>
                    <a:lumOff val="15000"/>
                  </a:schemeClr>
                </a:solidFill>
                <a:effectLst/>
                <a:latin typeface="Aptos" panose="020B0004020202020204" pitchFamily="34" charset="0"/>
                <a:ea typeface="Times New Roman" panose="02020603050405020304" pitchFamily="18" charset="0"/>
                <a:cs typeface="Times New Roman" panose="02020603050405020304" pitchFamily="18" charset="0"/>
              </a:rPr>
              <a:t> “Busy people struggle to find healthy, budget friendly meals for themselves (and their children) that match their time constraints and cooking ability.”</a:t>
            </a:r>
          </a:p>
          <a:p>
            <a:endParaRPr lang="en-US" sz="2000">
              <a:solidFill>
                <a:schemeClr val="tx1">
                  <a:lumMod val="85000"/>
                  <a:lumOff val="15000"/>
                </a:schemeClr>
              </a:solidFill>
            </a:endParaRPr>
          </a:p>
        </p:txBody>
      </p:sp>
      <p:pic>
        <p:nvPicPr>
          <p:cNvPr id="4" name="Picture 3" descr="Cheese Hamburger Restaurant Veggie Fatburger Burger King Transparent HQ ...">
            <a:extLst>
              <a:ext uri="{FF2B5EF4-FFF2-40B4-BE49-F238E27FC236}">
                <a16:creationId xmlns:a16="http://schemas.microsoft.com/office/drawing/2014/main" id="{15A26777-7EC9-3A54-0CEA-C1858ED592DC}"/>
              </a:ext>
            </a:extLst>
          </p:cNvPr>
          <p:cNvPicPr>
            <a:picLocks noChangeAspect="1"/>
          </p:cNvPicPr>
          <p:nvPr/>
        </p:nvPicPr>
        <p:blipFill>
          <a:blip r:embed="rId3">
            <a:extLst>
              <a:ext uri="{28A0092B-C50C-407E-A947-70E740481C1C}">
                <a14:useLocalDpi xmlns:a14="http://schemas.microsoft.com/office/drawing/2010/main" val="0"/>
              </a:ext>
            </a:extLst>
          </a:blip>
          <a:srcRect l="20177" r="18230"/>
          <a:stretch/>
        </p:blipFill>
        <p:spPr>
          <a:xfrm>
            <a:off x="-7" y="246427"/>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p:spPr>
      </p:pic>
      <p:sp>
        <p:nvSpPr>
          <p:cNvPr id="6" name="TextBox 5">
            <a:extLst>
              <a:ext uri="{FF2B5EF4-FFF2-40B4-BE49-F238E27FC236}">
                <a16:creationId xmlns:a16="http://schemas.microsoft.com/office/drawing/2014/main" id="{EDEE5C40-2E64-4741-87C8-AC1A6F7EE211}"/>
              </a:ext>
            </a:extLst>
          </p:cNvPr>
          <p:cNvSpPr txBox="1"/>
          <p:nvPr/>
        </p:nvSpPr>
        <p:spPr>
          <a:xfrm>
            <a:off x="4198778" y="3028890"/>
            <a:ext cx="2551248" cy="400110"/>
          </a:xfrm>
          <a:prstGeom prst="rect">
            <a:avLst/>
          </a:prstGeom>
          <a:noFill/>
        </p:spPr>
        <p:txBody>
          <a:bodyPr wrap="square" rtlCol="0">
            <a:spAutoFit/>
          </a:bodyPr>
          <a:lstStyle/>
          <a:p>
            <a:pPr algn="l"/>
            <a:r>
              <a:rPr lang="en-GB" sz="2000" b="1" u="sng"/>
              <a:t>Solution:</a:t>
            </a:r>
            <a:endParaRPr lang="en-US" sz="2000" b="1" u="sng"/>
          </a:p>
        </p:txBody>
      </p:sp>
      <p:sp>
        <p:nvSpPr>
          <p:cNvPr id="7" name="TextBox 6">
            <a:extLst>
              <a:ext uri="{FF2B5EF4-FFF2-40B4-BE49-F238E27FC236}">
                <a16:creationId xmlns:a16="http://schemas.microsoft.com/office/drawing/2014/main" id="{7DE5DAEB-A82A-8EC7-2358-54177425AFBD}"/>
              </a:ext>
            </a:extLst>
          </p:cNvPr>
          <p:cNvSpPr txBox="1"/>
          <p:nvPr/>
        </p:nvSpPr>
        <p:spPr>
          <a:xfrm>
            <a:off x="4198778" y="3520717"/>
            <a:ext cx="4381698" cy="2031325"/>
          </a:xfrm>
          <a:prstGeom prst="rect">
            <a:avLst/>
          </a:prstGeom>
          <a:noFill/>
        </p:spPr>
        <p:txBody>
          <a:bodyPr wrap="square" lIns="91440" tIns="45720" rIns="91440" bIns="45720" rtlCol="0" anchor="t">
            <a:spAutoFit/>
          </a:bodyPr>
          <a:lstStyle/>
          <a:p>
            <a:r>
              <a:rPr lang="en-GB">
                <a:latin typeface="Helvetica Neue"/>
              </a:rPr>
              <a:t>- </a:t>
            </a:r>
            <a:r>
              <a:rPr lang="en-GB" i="0" u="none" strike="noStrike">
                <a:effectLst/>
                <a:latin typeface="Helvetica Neue"/>
              </a:rPr>
              <a:t>Develop an app prototype that provides users with </a:t>
            </a:r>
            <a:r>
              <a:rPr lang="en-GB">
                <a:latin typeface="Helvetica Neue"/>
              </a:rPr>
              <a:t>a range healthy</a:t>
            </a:r>
            <a:r>
              <a:rPr lang="en-GB" i="0" u="none" strike="noStrike">
                <a:effectLst/>
                <a:latin typeface="Helvetica Neue"/>
              </a:rPr>
              <a:t> recipes tailored to their budget, time constraints, and dietary requirements</a:t>
            </a:r>
            <a:r>
              <a:rPr lang="en-GB">
                <a:latin typeface="Helvetica Neue"/>
              </a:rPr>
              <a:t>. Put simply, the user inputs their needs, and the app outputs a list of corresponding recipes for them to try.</a:t>
            </a:r>
            <a:endParaRPr lang="en-US"/>
          </a:p>
        </p:txBody>
      </p:sp>
    </p:spTree>
    <p:extLst>
      <p:ext uri="{BB962C8B-B14F-4D97-AF65-F5344CB8AC3E}">
        <p14:creationId xmlns:p14="http://schemas.microsoft.com/office/powerpoint/2010/main" val="630087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3AE758-7B08-CB1A-2588-891D2673FD7E}"/>
              </a:ext>
            </a:extLst>
          </p:cNvPr>
          <p:cNvSpPr>
            <a:spLocks noGrp="1"/>
          </p:cNvSpPr>
          <p:nvPr>
            <p:ph type="title"/>
          </p:nvPr>
        </p:nvSpPr>
        <p:spPr>
          <a:xfrm>
            <a:off x="6513788" y="365125"/>
            <a:ext cx="4840010" cy="1807305"/>
          </a:xfrm>
        </p:spPr>
        <p:txBody>
          <a:bodyPr>
            <a:normAutofit/>
          </a:bodyPr>
          <a:lstStyle/>
          <a:p>
            <a:r>
              <a:rPr lang="en-GB"/>
              <a:t>Interviews</a:t>
            </a:r>
            <a:endParaRPr lang="en-US"/>
          </a:p>
        </p:txBody>
      </p:sp>
      <p:pic>
        <p:nvPicPr>
          <p:cNvPr id="4" name="Picture 3" descr="Person eating salad">
            <a:extLst>
              <a:ext uri="{FF2B5EF4-FFF2-40B4-BE49-F238E27FC236}">
                <a16:creationId xmlns:a16="http://schemas.microsoft.com/office/drawing/2014/main" id="{03134092-AD25-3738-B4BD-AAF8E7A434E4}"/>
              </a:ext>
            </a:extLst>
          </p:cNvPr>
          <p:cNvPicPr>
            <a:picLocks noChangeAspect="1"/>
          </p:cNvPicPr>
          <p:nvPr/>
        </p:nvPicPr>
        <p:blipFill>
          <a:blip r:embed="rId2">
            <a:extLst>
              <a:ext uri="{28A0092B-C50C-407E-A947-70E740481C1C}">
                <a14:useLocalDpi xmlns:a14="http://schemas.microsoft.com/office/drawing/2010/main" val="0"/>
              </a:ext>
            </a:extLst>
          </a:blip>
          <a:srcRect l="15383" r="25082"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984B4649-814F-489F-1279-CBE22B87FD67}"/>
              </a:ext>
            </a:extLst>
          </p:cNvPr>
          <p:cNvSpPr>
            <a:spLocks noGrp="1"/>
          </p:cNvSpPr>
          <p:nvPr>
            <p:ph idx="1"/>
          </p:nvPr>
        </p:nvSpPr>
        <p:spPr>
          <a:xfrm>
            <a:off x="6513788" y="2333297"/>
            <a:ext cx="4840010" cy="3843666"/>
          </a:xfrm>
        </p:spPr>
        <p:txBody>
          <a:bodyPr>
            <a:normAutofit fontScale="92500" lnSpcReduction="10000"/>
          </a:bodyPr>
          <a:lstStyle/>
          <a:p>
            <a:r>
              <a:rPr lang="en-GB" sz="1600"/>
              <a:t>My first step was to conduct some person to person interviews to get to know more about the issues from a personal level and how I should tailor my app:</a:t>
            </a:r>
          </a:p>
          <a:p>
            <a:r>
              <a:rPr lang="en-GB" sz="1600"/>
              <a:t>I asked them 6 questions:</a:t>
            </a:r>
          </a:p>
          <a:p>
            <a:r>
              <a:rPr lang="en-GB" sz="1600"/>
              <a:t>1) How often do you cook?</a:t>
            </a:r>
          </a:p>
          <a:p>
            <a:r>
              <a:rPr lang="en-GB" sz="1600"/>
              <a:t>2) How do you decide what to cook?</a:t>
            </a:r>
          </a:p>
          <a:p>
            <a:r>
              <a:rPr lang="en-GB" sz="1600"/>
              <a:t>3) Can you tell me about the last time you searched for a recipe?</a:t>
            </a:r>
          </a:p>
          <a:p>
            <a:r>
              <a:rPr lang="en-GB" sz="1600"/>
              <a:t>4) What tools do you use for meal planning, if any? </a:t>
            </a:r>
          </a:p>
          <a:p>
            <a:r>
              <a:rPr lang="en-GB" sz="1600"/>
              <a:t>5) Can you describe your process of finding healthy meals that fit your budget?</a:t>
            </a:r>
          </a:p>
          <a:p>
            <a:r>
              <a:rPr lang="en-GB" sz="1600"/>
              <a:t>6) If you could design the perfect recipe finding tool, what features would it have?</a:t>
            </a:r>
          </a:p>
          <a:p>
            <a:r>
              <a:rPr lang="en-GB" sz="1600"/>
              <a:t>I interviewed 10 people and reviewed the results.</a:t>
            </a:r>
          </a:p>
        </p:txBody>
      </p:sp>
    </p:spTree>
    <p:extLst>
      <p:ext uri="{BB962C8B-B14F-4D97-AF65-F5344CB8AC3E}">
        <p14:creationId xmlns:p14="http://schemas.microsoft.com/office/powerpoint/2010/main" val="329955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4BFCCA4-109C-4B21-816E-144FE75C38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F2B49D-CE73-10C9-D57B-1F59DB4FBBD5}"/>
              </a:ext>
            </a:extLst>
          </p:cNvPr>
          <p:cNvSpPr>
            <a:spLocks noGrp="1"/>
          </p:cNvSpPr>
          <p:nvPr>
            <p:ph type="title"/>
          </p:nvPr>
        </p:nvSpPr>
        <p:spPr>
          <a:xfrm>
            <a:off x="630918" y="643465"/>
            <a:ext cx="3895359" cy="1846615"/>
          </a:xfrm>
        </p:spPr>
        <p:txBody>
          <a:bodyPr anchor="b">
            <a:normAutofit/>
          </a:bodyPr>
          <a:lstStyle/>
          <a:p>
            <a:r>
              <a:rPr lang="en-GB" sz="5400"/>
              <a:t>Conclusions</a:t>
            </a:r>
            <a:endParaRPr lang="en-US" sz="5400"/>
          </a:p>
        </p:txBody>
      </p:sp>
      <p:sp>
        <p:nvSpPr>
          <p:cNvPr id="14" name="sketch line">
            <a:extLst>
              <a:ext uri="{FF2B5EF4-FFF2-40B4-BE49-F238E27FC236}">
                <a16:creationId xmlns:a16="http://schemas.microsoft.com/office/drawing/2014/main" id="{0059B5C0-FEC8-4370-AF45-02E3AEF6FA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659144"/>
            <a:ext cx="3566160" cy="18288"/>
          </a:xfrm>
          <a:custGeom>
            <a:avLst/>
            <a:gdLst>
              <a:gd name="connsiteX0" fmla="*/ 0 w 3566160"/>
              <a:gd name="connsiteY0" fmla="*/ 0 h 18288"/>
              <a:gd name="connsiteX1" fmla="*/ 665683 w 3566160"/>
              <a:gd name="connsiteY1" fmla="*/ 0 h 18288"/>
              <a:gd name="connsiteX2" fmla="*/ 1331366 w 3566160"/>
              <a:gd name="connsiteY2" fmla="*/ 0 h 18288"/>
              <a:gd name="connsiteX3" fmla="*/ 1818742 w 3566160"/>
              <a:gd name="connsiteY3" fmla="*/ 0 h 18288"/>
              <a:gd name="connsiteX4" fmla="*/ 2413102 w 3566160"/>
              <a:gd name="connsiteY4" fmla="*/ 0 h 18288"/>
              <a:gd name="connsiteX5" fmla="*/ 2936138 w 3566160"/>
              <a:gd name="connsiteY5" fmla="*/ 0 h 18288"/>
              <a:gd name="connsiteX6" fmla="*/ 3566160 w 3566160"/>
              <a:gd name="connsiteY6" fmla="*/ 0 h 18288"/>
              <a:gd name="connsiteX7" fmla="*/ 3566160 w 3566160"/>
              <a:gd name="connsiteY7" fmla="*/ 18288 h 18288"/>
              <a:gd name="connsiteX8" fmla="*/ 2971800 w 3566160"/>
              <a:gd name="connsiteY8" fmla="*/ 18288 h 18288"/>
              <a:gd name="connsiteX9" fmla="*/ 2448763 w 3566160"/>
              <a:gd name="connsiteY9" fmla="*/ 18288 h 18288"/>
              <a:gd name="connsiteX10" fmla="*/ 1854403 w 3566160"/>
              <a:gd name="connsiteY10" fmla="*/ 18288 h 18288"/>
              <a:gd name="connsiteX11" fmla="*/ 1295705 w 3566160"/>
              <a:gd name="connsiteY11" fmla="*/ 18288 h 18288"/>
              <a:gd name="connsiteX12" fmla="*/ 772668 w 3566160"/>
              <a:gd name="connsiteY12" fmla="*/ 18288 h 18288"/>
              <a:gd name="connsiteX13" fmla="*/ 0 w 3566160"/>
              <a:gd name="connsiteY13" fmla="*/ 18288 h 18288"/>
              <a:gd name="connsiteX14" fmla="*/ 0 w 356616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6160" h="18288" fill="none" extrusionOk="0">
                <a:moveTo>
                  <a:pt x="0" y="0"/>
                </a:moveTo>
                <a:cubicBezTo>
                  <a:pt x="222644" y="15773"/>
                  <a:pt x="447078" y="-30288"/>
                  <a:pt x="665683" y="0"/>
                </a:cubicBezTo>
                <a:cubicBezTo>
                  <a:pt x="884288" y="30288"/>
                  <a:pt x="1132425" y="-6167"/>
                  <a:pt x="1331366" y="0"/>
                </a:cubicBezTo>
                <a:cubicBezTo>
                  <a:pt x="1530307" y="6167"/>
                  <a:pt x="1680942" y="17562"/>
                  <a:pt x="1818742" y="0"/>
                </a:cubicBezTo>
                <a:cubicBezTo>
                  <a:pt x="1956542" y="-17562"/>
                  <a:pt x="2130227" y="23032"/>
                  <a:pt x="2413102" y="0"/>
                </a:cubicBezTo>
                <a:cubicBezTo>
                  <a:pt x="2695977" y="-23032"/>
                  <a:pt x="2679988" y="-13260"/>
                  <a:pt x="2936138" y="0"/>
                </a:cubicBezTo>
                <a:cubicBezTo>
                  <a:pt x="3192288" y="13260"/>
                  <a:pt x="3378668" y="16268"/>
                  <a:pt x="3566160" y="0"/>
                </a:cubicBezTo>
                <a:cubicBezTo>
                  <a:pt x="3566199" y="7328"/>
                  <a:pt x="3566779" y="9982"/>
                  <a:pt x="3566160" y="18288"/>
                </a:cubicBezTo>
                <a:cubicBezTo>
                  <a:pt x="3315478" y="45899"/>
                  <a:pt x="3188272" y="-7574"/>
                  <a:pt x="2971800" y="18288"/>
                </a:cubicBezTo>
                <a:cubicBezTo>
                  <a:pt x="2755328" y="44150"/>
                  <a:pt x="2598570" y="34692"/>
                  <a:pt x="2448763" y="18288"/>
                </a:cubicBezTo>
                <a:cubicBezTo>
                  <a:pt x="2298956" y="1884"/>
                  <a:pt x="2011344" y="-7043"/>
                  <a:pt x="1854403" y="18288"/>
                </a:cubicBezTo>
                <a:cubicBezTo>
                  <a:pt x="1697462" y="43619"/>
                  <a:pt x="1444994" y="618"/>
                  <a:pt x="1295705" y="18288"/>
                </a:cubicBezTo>
                <a:cubicBezTo>
                  <a:pt x="1146416" y="35958"/>
                  <a:pt x="965401" y="42167"/>
                  <a:pt x="772668" y="18288"/>
                </a:cubicBezTo>
                <a:cubicBezTo>
                  <a:pt x="579935" y="-5591"/>
                  <a:pt x="352420" y="-19381"/>
                  <a:pt x="0" y="18288"/>
                </a:cubicBezTo>
                <a:cubicBezTo>
                  <a:pt x="-593" y="9736"/>
                  <a:pt x="244" y="6610"/>
                  <a:pt x="0" y="0"/>
                </a:cubicBezTo>
                <a:close/>
              </a:path>
              <a:path w="3566160" h="18288" stroke="0" extrusionOk="0">
                <a:moveTo>
                  <a:pt x="0" y="0"/>
                </a:moveTo>
                <a:cubicBezTo>
                  <a:pt x="169947" y="-5008"/>
                  <a:pt x="340602" y="-17518"/>
                  <a:pt x="594360" y="0"/>
                </a:cubicBezTo>
                <a:cubicBezTo>
                  <a:pt x="848118" y="17518"/>
                  <a:pt x="997921" y="8866"/>
                  <a:pt x="1224382" y="0"/>
                </a:cubicBezTo>
                <a:cubicBezTo>
                  <a:pt x="1450843" y="-8866"/>
                  <a:pt x="1572343" y="8392"/>
                  <a:pt x="1783080" y="0"/>
                </a:cubicBezTo>
                <a:cubicBezTo>
                  <a:pt x="1993817" y="-8392"/>
                  <a:pt x="2266728" y="2126"/>
                  <a:pt x="2448763" y="0"/>
                </a:cubicBezTo>
                <a:cubicBezTo>
                  <a:pt x="2630798" y="-2126"/>
                  <a:pt x="2815508" y="-13843"/>
                  <a:pt x="3043123" y="0"/>
                </a:cubicBezTo>
                <a:cubicBezTo>
                  <a:pt x="3270738" y="13843"/>
                  <a:pt x="3420568" y="2184"/>
                  <a:pt x="3566160" y="0"/>
                </a:cubicBezTo>
                <a:cubicBezTo>
                  <a:pt x="3566487" y="8595"/>
                  <a:pt x="3566088" y="13110"/>
                  <a:pt x="3566160" y="18288"/>
                </a:cubicBezTo>
                <a:cubicBezTo>
                  <a:pt x="3421748" y="9323"/>
                  <a:pt x="3176383" y="-3939"/>
                  <a:pt x="2971800" y="18288"/>
                </a:cubicBezTo>
                <a:cubicBezTo>
                  <a:pt x="2767217" y="40515"/>
                  <a:pt x="2590769" y="4336"/>
                  <a:pt x="2306117" y="18288"/>
                </a:cubicBezTo>
                <a:cubicBezTo>
                  <a:pt x="2021465" y="32240"/>
                  <a:pt x="1860727" y="-9280"/>
                  <a:pt x="1676095" y="18288"/>
                </a:cubicBezTo>
                <a:cubicBezTo>
                  <a:pt x="1491463" y="45856"/>
                  <a:pt x="1329173" y="5765"/>
                  <a:pt x="1153058" y="18288"/>
                </a:cubicBezTo>
                <a:cubicBezTo>
                  <a:pt x="976943" y="30811"/>
                  <a:pt x="895178" y="4751"/>
                  <a:pt x="665683" y="18288"/>
                </a:cubicBezTo>
                <a:cubicBezTo>
                  <a:pt x="436189" y="31825"/>
                  <a:pt x="302924" y="2002"/>
                  <a:pt x="0" y="18288"/>
                </a:cubicBezTo>
                <a:cubicBezTo>
                  <a:pt x="822" y="10564"/>
                  <a:pt x="-23" y="457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448976505">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EAE0DB4-2195-0470-A63F-288A2BE20FC0}"/>
              </a:ext>
            </a:extLst>
          </p:cNvPr>
          <p:cNvSpPr>
            <a:spLocks noGrp="1"/>
          </p:cNvSpPr>
          <p:nvPr>
            <p:ph idx="1"/>
          </p:nvPr>
        </p:nvSpPr>
        <p:spPr>
          <a:xfrm>
            <a:off x="630936" y="2807167"/>
            <a:ext cx="3895522" cy="3386399"/>
          </a:xfrm>
        </p:spPr>
        <p:txBody>
          <a:bodyPr>
            <a:normAutofit/>
          </a:bodyPr>
          <a:lstStyle/>
          <a:p>
            <a:r>
              <a:rPr lang="en-GB" sz="2000" b="0" i="0" u="none" strike="noStrike">
                <a:effectLst/>
                <a:latin typeface="Helvetica Neue" panose="02000503000000020004" pitchFamily="2"/>
              </a:rPr>
              <a:t>The interviews revealed two primary challenges in eating healthy: finding time to cook on a budget and understanding which foods are healthy and how to prepare them. Participants also expressed a desire for four key features within the app: </a:t>
            </a:r>
            <a:r>
              <a:rPr lang="en-GB" sz="2000">
                <a:latin typeface="Helvetica Neue" panose="02000503000000020004" pitchFamily="2"/>
              </a:rPr>
              <a:t>being able to </a:t>
            </a:r>
            <a:r>
              <a:rPr lang="en-GB" sz="2000" b="0" i="0" u="none" strike="noStrike">
                <a:effectLst/>
                <a:latin typeface="Helvetica Neue" panose="02000503000000020004" pitchFamily="2"/>
              </a:rPr>
              <a:t>filter recipes by budget, time, calorie intake, and dietary requirements.</a:t>
            </a:r>
            <a:endParaRPr lang="en-US" sz="2000"/>
          </a:p>
        </p:txBody>
      </p:sp>
      <p:pic>
        <p:nvPicPr>
          <p:cNvPr id="6" name="Picture 5" descr="How Many Calories in Orange Juice - Howmanypedia">
            <a:extLst>
              <a:ext uri="{FF2B5EF4-FFF2-40B4-BE49-F238E27FC236}">
                <a16:creationId xmlns:a16="http://schemas.microsoft.com/office/drawing/2014/main" id="{0D9AA49D-0BA7-ABC0-125C-35EC0DC223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8600" y="164592"/>
            <a:ext cx="2747863" cy="3456432"/>
          </a:xfrm>
          <a:prstGeom prst="rect">
            <a:avLst/>
          </a:prstGeom>
        </p:spPr>
      </p:pic>
      <p:pic>
        <p:nvPicPr>
          <p:cNvPr id="4" name="Picture 3" descr="무료 이미지 : 손목 시계, 포도 수확, 고대 미술, 복고풍의, 일주, 시각, 번호, 시간, 늙은, 집, 비슷한 물건, 알람 ...">
            <a:extLst>
              <a:ext uri="{FF2B5EF4-FFF2-40B4-BE49-F238E27FC236}">
                <a16:creationId xmlns:a16="http://schemas.microsoft.com/office/drawing/2014/main" id="{67FD0A8D-D33E-631F-B903-2E253C7FA7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47888" y="222430"/>
            <a:ext cx="3785616" cy="2526898"/>
          </a:xfrm>
          <a:prstGeom prst="rect">
            <a:avLst/>
          </a:prstGeom>
        </p:spPr>
      </p:pic>
      <p:pic>
        <p:nvPicPr>
          <p:cNvPr id="5" name="Picture 4" descr="Money! | Pretty self-explanatory. A heap full of money. Yes,… | Flickr">
            <a:extLst>
              <a:ext uri="{FF2B5EF4-FFF2-40B4-BE49-F238E27FC236}">
                <a16:creationId xmlns:a16="http://schemas.microsoft.com/office/drawing/2014/main" id="{1557BD50-3F87-9178-8DE3-E90C889116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2624" y="3832113"/>
            <a:ext cx="3099816" cy="2324862"/>
          </a:xfrm>
          <a:prstGeom prst="rect">
            <a:avLst/>
          </a:prstGeom>
        </p:spPr>
      </p:pic>
      <p:pic>
        <p:nvPicPr>
          <p:cNvPr id="7" name="Picture 6" descr="Le Lait Laitiers Allergie · Images vectorielles gratuites sur Pixabay">
            <a:extLst>
              <a:ext uri="{FF2B5EF4-FFF2-40B4-BE49-F238E27FC236}">
                <a16:creationId xmlns:a16="http://schemas.microsoft.com/office/drawing/2014/main" id="{7413DDF5-3ADE-C3FD-9D0F-7875FDB9D5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29792" y="2971759"/>
            <a:ext cx="3221807" cy="3221807"/>
          </a:xfrm>
          <a:prstGeom prst="rect">
            <a:avLst/>
          </a:prstGeom>
        </p:spPr>
      </p:pic>
    </p:spTree>
    <p:extLst>
      <p:ext uri="{BB962C8B-B14F-4D97-AF65-F5344CB8AC3E}">
        <p14:creationId xmlns:p14="http://schemas.microsoft.com/office/powerpoint/2010/main" val="3048460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EC38D1-7C1C-2DED-6B9C-40B223EBC3B4}"/>
              </a:ext>
            </a:extLst>
          </p:cNvPr>
          <p:cNvSpPr>
            <a:spLocks noGrp="1"/>
          </p:cNvSpPr>
          <p:nvPr>
            <p:ph type="title"/>
          </p:nvPr>
        </p:nvSpPr>
        <p:spPr>
          <a:xfrm>
            <a:off x="640080" y="325369"/>
            <a:ext cx="4368602" cy="1956841"/>
          </a:xfrm>
        </p:spPr>
        <p:txBody>
          <a:bodyPr anchor="b">
            <a:normAutofit/>
          </a:bodyPr>
          <a:lstStyle/>
          <a:p>
            <a:r>
              <a:rPr lang="en-GB" sz="5400"/>
              <a:t>BudgetBites:</a:t>
            </a:r>
            <a:endParaRPr lang="en-US" sz="5400"/>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17CA38A-356E-5A88-07FA-6A48FC2CEB47}"/>
              </a:ext>
            </a:extLst>
          </p:cNvPr>
          <p:cNvSpPr>
            <a:spLocks noGrp="1"/>
          </p:cNvSpPr>
          <p:nvPr>
            <p:ph idx="1"/>
          </p:nvPr>
        </p:nvSpPr>
        <p:spPr>
          <a:xfrm>
            <a:off x="640080" y="2872899"/>
            <a:ext cx="4243589" cy="3465810"/>
          </a:xfrm>
        </p:spPr>
        <p:txBody>
          <a:bodyPr vert="horz" lIns="91440" tIns="45720" rIns="91440" bIns="45720" rtlCol="0" anchor="t">
            <a:normAutofit lnSpcReduction="10000"/>
          </a:bodyPr>
          <a:lstStyle/>
          <a:p>
            <a:r>
              <a:rPr lang="en-GB" sz="2200"/>
              <a:t>From all of this, I had enough to make a prototype for my app.</a:t>
            </a:r>
          </a:p>
          <a:p>
            <a:r>
              <a:rPr lang="en-GB" sz="2200"/>
              <a:t>I used a combination of AI and my coding skills to create a programme that asks the user to input their budget, preferred calorie intake, time constraints and dietary requirements that  takes these and finds suitable recipes from a database, which it then outputs to the user. </a:t>
            </a:r>
            <a:endParaRPr lang="en-US" sz="2200"/>
          </a:p>
        </p:txBody>
      </p:sp>
      <p:pic>
        <p:nvPicPr>
          <p:cNvPr id="4" name="Picture 3">
            <a:extLst>
              <a:ext uri="{FF2B5EF4-FFF2-40B4-BE49-F238E27FC236}">
                <a16:creationId xmlns:a16="http://schemas.microsoft.com/office/drawing/2014/main" id="{058D31FB-D49C-364A-DFD4-845CB2AF66A2}"/>
              </a:ext>
            </a:extLst>
          </p:cNvPr>
          <p:cNvPicPr>
            <a:picLocks noChangeAspect="1"/>
          </p:cNvPicPr>
          <p:nvPr/>
        </p:nvPicPr>
        <p:blipFill>
          <a:blip r:embed="rId2">
            <a:extLst>
              <a:ext uri="{28A0092B-C50C-407E-A947-70E740481C1C}">
                <a14:useLocalDpi xmlns:a14="http://schemas.microsoft.com/office/drawing/2010/main" val="0"/>
              </a:ext>
            </a:extLst>
          </a:blip>
          <a:srcRect l="6237" r="4742"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250147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screenshot of a computer&#10;&#10;Description automatically generated">
            <a:extLst>
              <a:ext uri="{FF2B5EF4-FFF2-40B4-BE49-F238E27FC236}">
                <a16:creationId xmlns:a16="http://schemas.microsoft.com/office/drawing/2014/main" id="{A431C582-AA13-E08C-A977-687000CBCF48}"/>
              </a:ext>
            </a:extLst>
          </p:cNvPr>
          <p:cNvPicPr>
            <a:picLocks noGrp="1" noChangeAspect="1"/>
          </p:cNvPicPr>
          <p:nvPr>
            <p:ph idx="1"/>
          </p:nvPr>
        </p:nvPicPr>
        <p:blipFill>
          <a:blip r:embed="rId4"/>
          <a:srcRect l="2663" t="2901" r="33076" b="12672"/>
          <a:stretch/>
        </p:blipFill>
        <p:spPr>
          <a:xfrm>
            <a:off x="149962" y="-471920"/>
            <a:ext cx="9911054" cy="7331796"/>
          </a:xfrm>
        </p:spPr>
      </p:pic>
    </p:spTree>
    <p:extLst>
      <p:ext uri="{BB962C8B-B14F-4D97-AF65-F5344CB8AC3E}">
        <p14:creationId xmlns:p14="http://schemas.microsoft.com/office/powerpoint/2010/main" val="3757452066"/>
      </p:ext>
    </p:extLst>
  </p:cSld>
  <p:clrMapOvr>
    <a:masterClrMapping/>
  </p:clrMapOvr>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 program&#10;&#10;Description automatically generated">
            <a:extLst>
              <a:ext uri="{FF2B5EF4-FFF2-40B4-BE49-F238E27FC236}">
                <a16:creationId xmlns:a16="http://schemas.microsoft.com/office/drawing/2014/main" id="{FB5BBB21-2522-C047-CB91-65C79442B53B}"/>
              </a:ext>
            </a:extLst>
          </p:cNvPr>
          <p:cNvPicPr>
            <a:picLocks noChangeAspect="1"/>
          </p:cNvPicPr>
          <p:nvPr/>
        </p:nvPicPr>
        <p:blipFill>
          <a:blip r:embed="rId4"/>
          <a:srcRect l="6825" t="13153" r="45877" b="6239"/>
          <a:stretch/>
        </p:blipFill>
        <p:spPr>
          <a:xfrm>
            <a:off x="877454" y="-1154545"/>
            <a:ext cx="8352839" cy="8010314"/>
          </a:xfrm>
          <a:prstGeom prst="rect">
            <a:avLst/>
          </a:prstGeom>
        </p:spPr>
      </p:pic>
    </p:spTree>
    <p:extLst>
      <p:ext uri="{BB962C8B-B14F-4D97-AF65-F5344CB8AC3E}">
        <p14:creationId xmlns:p14="http://schemas.microsoft.com/office/powerpoint/2010/main" val="4168458164"/>
      </p:ext>
    </p:extLst>
  </p:cSld>
  <p:clrMapOvr>
    <a:masterClrMapping/>
  </p:clrMapOvr>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1BF04912-4908-3A3D-DF91-B278CE8B8116}"/>
              </a:ext>
            </a:extLst>
          </p:cNvPr>
          <p:cNvPicPr>
            <a:picLocks noChangeAspect="1"/>
          </p:cNvPicPr>
          <p:nvPr/>
        </p:nvPicPr>
        <p:blipFill>
          <a:blip r:embed="rId4"/>
          <a:srcRect l="2381" r="68973" b="43386"/>
          <a:stretch/>
        </p:blipFill>
        <p:spPr>
          <a:xfrm>
            <a:off x="2186215" y="-798286"/>
            <a:ext cx="6649365" cy="7402289"/>
          </a:xfrm>
          <a:prstGeom prst="rect">
            <a:avLst/>
          </a:prstGeom>
        </p:spPr>
      </p:pic>
    </p:spTree>
    <p:extLst>
      <p:ext uri="{BB962C8B-B14F-4D97-AF65-F5344CB8AC3E}">
        <p14:creationId xmlns:p14="http://schemas.microsoft.com/office/powerpoint/2010/main" val="1021687752"/>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4</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Burgers to Broccoli</vt:lpstr>
      <vt:lpstr>Market Research</vt:lpstr>
      <vt:lpstr>Problem statement:</vt:lpstr>
      <vt:lpstr>Interviews</vt:lpstr>
      <vt:lpstr>Conclusions</vt:lpstr>
      <vt:lpstr>BudgetBites:</vt:lpstr>
      <vt:lpstr>PowerPoint Presentation</vt:lpstr>
      <vt:lpstr>PowerPoint Presentation</vt:lpstr>
      <vt:lpstr>PowerPoint Presentation</vt:lpstr>
      <vt:lpstr>PowerPoint Presentation</vt:lpstr>
      <vt:lpstr>Advances and Limitations: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Burgers to Broccoli</dc:title>
  <dc:creator>Ellie Baines</dc:creator>
  <cp:revision>1</cp:revision>
  <dcterms:created xsi:type="dcterms:W3CDTF">2024-09-23T11:47:29Z</dcterms:created>
  <dcterms:modified xsi:type="dcterms:W3CDTF">2024-09-28T19:20:52Z</dcterms:modified>
</cp:coreProperties>
</file>

<file path=docProps/thumbnail.jpeg>
</file>